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267" r:id="rId6"/>
    <p:sldId id="291" r:id="rId7"/>
    <p:sldId id="308" r:id="rId8"/>
    <p:sldId id="275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288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515"/>
    <a:srgbClr val="DB2E25"/>
    <a:srgbClr val="CC3300"/>
    <a:srgbClr val="3E3E3D"/>
    <a:srgbClr val="D8D8D8"/>
    <a:srgbClr val="C42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223" dt="2026-09-18T12:25:20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8" autoAdjust="0"/>
    <p:restoredTop sz="96517" autoAdjust="0"/>
  </p:normalViewPr>
  <p:slideViewPr>
    <p:cSldViewPr snapToObjects="1">
      <p:cViewPr varScale="1">
        <p:scale>
          <a:sx n="113" d="100"/>
          <a:sy n="113" d="100"/>
        </p:scale>
        <p:origin x="39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121" d="100"/>
          <a:sy n="121" d="100"/>
        </p:scale>
        <p:origin x="38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DD6AE-8C26-4F1B-B84E-3144B6FA23F7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FA3B9-4054-4768-A287-B4E588A5EA18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1147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3FAAF-CC5F-4C8F-A3AD-78F60C842C27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5303-1FE7-4C21-BBC3-43AA1027CA6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7132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ymbol zastępczy obrazu 14"/>
          <p:cNvSpPr>
            <a:spLocks noGrp="1"/>
          </p:cNvSpPr>
          <p:nvPr>
            <p:ph type="pic" sz="quarter" idx="10" hasCustomPrompt="1"/>
          </p:nvPr>
        </p:nvSpPr>
        <p:spPr>
          <a:xfrm>
            <a:off x="8980966" y="0"/>
            <a:ext cx="3211033" cy="6858000"/>
          </a:xfrm>
          <a:solidFill>
            <a:schemeClr val="bg1">
              <a:lumMod val="7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pl-PL"/>
              <a:t>Kliknij tutaj, </a:t>
            </a:r>
            <a:br>
              <a:rPr lang="pl-PL" dirty="0"/>
            </a:br>
            <a:r>
              <a:rPr lang="pl-PL" dirty="0"/>
              <a:t>aby wstawić zdjęcie</a:t>
            </a:r>
          </a:p>
        </p:txBody>
      </p:sp>
      <p:pic>
        <p:nvPicPr>
          <p:cNvPr id="8" name="Grafika 7"/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29507" y="381067"/>
            <a:ext cx="764192" cy="796033"/>
          </a:xfrm>
          <a:prstGeom prst="rect">
            <a:avLst/>
          </a:prstGeom>
        </p:spPr>
      </p:pic>
      <p:sp>
        <p:nvSpPr>
          <p:cNvPr id="9" name="Dowolny kształt: kształt 8"/>
          <p:cNvSpPr/>
          <p:nvPr userDrawn="1"/>
        </p:nvSpPr>
        <p:spPr>
          <a:xfrm>
            <a:off x="0" y="0"/>
            <a:ext cx="9386221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B2E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Grafika 9"/>
          <p:cNvPicPr>
            <a:picLocks noChangeAspect="1"/>
          </p:cNvPicPr>
          <p:nvPr userDrawn="1"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1550" y="5852668"/>
            <a:ext cx="1607231" cy="509161"/>
          </a:xfrm>
          <a:prstGeom prst="rect">
            <a:avLst/>
          </a:prstGeom>
        </p:spPr>
      </p:pic>
      <p:sp>
        <p:nvSpPr>
          <p:cNvPr id="11" name="pole tekstowe 10"/>
          <p:cNvSpPr txBox="1"/>
          <p:nvPr userDrawn="1"/>
        </p:nvSpPr>
        <p:spPr>
          <a:xfrm>
            <a:off x="671390" y="479383"/>
            <a:ext cx="3735573" cy="307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1400">
                <a:solidFill>
                  <a:schemeClr val="bg1"/>
                </a:solidFill>
              </a:rPr>
              <a:t>Łódź, </a:t>
            </a:r>
            <a:r>
              <a:rPr lang="pl-PL" sz="1400" dirty="0">
                <a:solidFill>
                  <a:schemeClr val="bg1"/>
                </a:solidFill>
              </a:rPr>
              <a:t>dn. 04.01.2017r.</a:t>
            </a:r>
          </a:p>
        </p:txBody>
      </p:sp>
      <p:sp>
        <p:nvSpPr>
          <p:cNvPr id="12" name="pole tekstowe 11"/>
          <p:cNvSpPr txBox="1"/>
          <p:nvPr userDrawn="1"/>
        </p:nvSpPr>
        <p:spPr>
          <a:xfrm>
            <a:off x="657214" y="1914209"/>
            <a:ext cx="5918791" cy="1323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3900" b="1" dirty="0">
                <a:solidFill>
                  <a:schemeClr val="bg1"/>
                </a:solidFill>
              </a:rPr>
              <a:t>Długi tytuł prezentacji </a:t>
            </a:r>
          </a:p>
          <a:p>
            <a:r>
              <a:rPr lang="pl-PL" sz="3900" b="1" dirty="0">
                <a:solidFill>
                  <a:schemeClr val="bg1"/>
                </a:solidFill>
              </a:rPr>
              <a:t>w dwóch wierszach</a:t>
            </a:r>
          </a:p>
        </p:txBody>
      </p:sp>
      <p:sp>
        <p:nvSpPr>
          <p:cNvPr id="13" name="pole tekstowe 12"/>
          <p:cNvSpPr txBox="1"/>
          <p:nvPr userDrawn="1"/>
        </p:nvSpPr>
        <p:spPr>
          <a:xfrm>
            <a:off x="678477" y="3423685"/>
            <a:ext cx="7955157" cy="8803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2100"/>
              </a:lnSpc>
            </a:pPr>
            <a:r>
              <a:rPr lang="pl-PL" sz="1400" dirty="0">
                <a:solidFill>
                  <a:schemeClr val="bg1"/>
                </a:solidFill>
              </a:rPr>
              <a:t>Krótkie wprowadzenie do prezentacji. Jest dostępnych wiele różnych wersji </a:t>
            </a:r>
            <a:r>
              <a:rPr lang="pl-PL" sz="1400" err="1">
                <a:solidFill>
                  <a:schemeClr val="bg1"/>
                </a:solidFill>
              </a:rPr>
              <a:t>Lorem</a:t>
            </a:r>
            <a:r>
              <a:rPr lang="pl-PL" sz="1400">
                <a:solidFill>
                  <a:schemeClr val="bg1"/>
                </a:solidFill>
              </a:rPr>
              <a:t> Ipsum, </a:t>
            </a:r>
            <a:r>
              <a:rPr lang="pl-PL" sz="1400" dirty="0">
                <a:solidFill>
                  <a:schemeClr val="bg1"/>
                </a:solidFill>
              </a:rPr>
              <a:t>ale większość zmieni się pod wpływem przypadkowych słów Wielu projektantów używa </a:t>
            </a:r>
            <a:r>
              <a:rPr lang="pl-PL" sz="1400" dirty="0" err="1">
                <a:solidFill>
                  <a:schemeClr val="bg1"/>
                </a:solidFill>
              </a:rPr>
              <a:t>Lorem</a:t>
            </a:r>
            <a:r>
              <a:rPr lang="pl-PL" sz="1400" dirty="0">
                <a:solidFill>
                  <a:schemeClr val="bg1"/>
                </a:solidFill>
              </a:rPr>
              <a:t> </a:t>
            </a:r>
            <a:r>
              <a:rPr lang="pl-PL" sz="1400" dirty="0" err="1">
                <a:solidFill>
                  <a:schemeClr val="bg1"/>
                </a:solidFill>
              </a:rPr>
              <a:t>Ipsum</a:t>
            </a:r>
            <a:r>
              <a:rPr lang="pl-PL" sz="1400" dirty="0">
                <a:solidFill>
                  <a:schemeClr val="bg1"/>
                </a:solidFill>
              </a:rPr>
              <a:t> jako domyślnego modelu tekstu. </a:t>
            </a:r>
          </a:p>
        </p:txBody>
      </p:sp>
    </p:spTree>
    <p:extLst>
      <p:ext uri="{BB962C8B-B14F-4D97-AF65-F5344CB8AC3E}">
        <p14:creationId xmlns:p14="http://schemas.microsoft.com/office/powerpoint/2010/main" val="249476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063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822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16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259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953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60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734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512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696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459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14F2C-608F-45E4-8E73-2E569117B1D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5E22E-680B-4CA0-BCFB-7AB2B165D33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248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hyperlink" Target="https://studenckiegranty-wniosek.uni.lodz.pl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9" r="19106"/>
          <a:stretch/>
        </p:blipFill>
        <p:spPr>
          <a:xfrm>
            <a:off x="8832113" y="0"/>
            <a:ext cx="3359888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6" r="11111" b="5959"/>
          <a:stretch/>
        </p:blipFill>
        <p:spPr>
          <a:xfrm rot="16200000" flipV="1">
            <a:off x="7198057" y="1877702"/>
            <a:ext cx="6871647" cy="3116240"/>
          </a:xfrm>
          <a:prstGeom prst="rect">
            <a:avLst/>
          </a:prstGeom>
        </p:spPr>
      </p:pic>
      <p:pic>
        <p:nvPicPr>
          <p:cNvPr id="4" name="Grafik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9507" y="381067"/>
            <a:ext cx="764192" cy="796033"/>
          </a:xfrm>
          <a:prstGeom prst="rect">
            <a:avLst/>
          </a:prstGeom>
        </p:spPr>
      </p:pic>
      <p:sp>
        <p:nvSpPr>
          <p:cNvPr id="38" name="Dowolny kształt: kształt 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386221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B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Grafika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1550" y="5852668"/>
            <a:ext cx="1607231" cy="509161"/>
          </a:xfrm>
          <a:prstGeom prst="rect">
            <a:avLst/>
          </a:prstGeom>
        </p:spPr>
      </p:pic>
      <p:sp>
        <p:nvSpPr>
          <p:cNvPr id="10" name="Tytuł 9"/>
          <p:cNvSpPr txBox="1">
            <a:spLocks noGrp="1"/>
          </p:cNvSpPr>
          <p:nvPr>
            <p:ph type="title" idx="4294967295"/>
          </p:nvPr>
        </p:nvSpPr>
        <p:spPr>
          <a:xfrm>
            <a:off x="657214" y="1914209"/>
            <a:ext cx="6342676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Studenckie </a:t>
            </a:r>
            <a:br>
              <a:rPr kumimoji="0" lang="pl-PL" sz="3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sz="3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Granty Badawcze</a:t>
            </a:r>
          </a:p>
        </p:txBody>
      </p:sp>
      <p:sp>
        <p:nvSpPr>
          <p:cNvPr id="39" name="pole tekstowe 38"/>
          <p:cNvSpPr txBox="1"/>
          <p:nvPr/>
        </p:nvSpPr>
        <p:spPr>
          <a:xfrm>
            <a:off x="678477" y="3423685"/>
            <a:ext cx="7955157" cy="8803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ts val="2100"/>
              </a:lnSpc>
            </a:pPr>
            <a:r>
              <a:rPr lang="pl-PL" sz="1600" b="1" dirty="0">
                <a:solidFill>
                  <a:schemeClr val="bg1"/>
                </a:solidFill>
              </a:rPr>
              <a:t>To nowe możliwości dla osób studiujących zainteresowanych działalnością naukową.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400" dirty="0">
                <a:solidFill>
                  <a:schemeClr val="bg1"/>
                </a:solidFill>
              </a:rPr>
              <a:t>Program Studenckich Grantów Badawczych to okazja do zdobycia wiedzy na temat pozyskiwania </a:t>
            </a:r>
            <a:br>
              <a:rPr lang="pl-PL" sz="1400" dirty="0">
                <a:solidFill>
                  <a:schemeClr val="bg1"/>
                </a:solidFill>
              </a:rPr>
            </a:br>
            <a:r>
              <a:rPr lang="pl-PL" sz="1400" dirty="0">
                <a:solidFill>
                  <a:schemeClr val="bg1"/>
                </a:solidFill>
              </a:rPr>
              <a:t>i rozliczania środków finansowych na prowadzenie i prezentację  swoich badań naukowych.</a:t>
            </a:r>
            <a:endParaRPr lang="pl-PL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81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a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29507" y="381067"/>
            <a:ext cx="764192" cy="796033"/>
          </a:xfrm>
          <a:prstGeom prst="rect">
            <a:avLst/>
          </a:prstGeom>
        </p:spPr>
      </p:pic>
      <p:sp>
        <p:nvSpPr>
          <p:cNvPr id="2" name="Tytuł 1"/>
          <p:cNvSpPr txBox="1">
            <a:spLocks noGrp="1"/>
          </p:cNvSpPr>
          <p:nvPr>
            <p:ph type="title" idx="4294967295"/>
          </p:nvPr>
        </p:nvSpPr>
        <p:spPr>
          <a:xfrm>
            <a:off x="762345" y="1321623"/>
            <a:ext cx="7914555" cy="39698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1100"/>
              </a:spcAft>
              <a:defRPr/>
            </a:pPr>
            <a:r>
              <a:rPr lang="pl-PL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01. </a:t>
            </a:r>
            <a:r>
              <a:rPr lang="pl-PL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Cele programu</a:t>
            </a:r>
            <a:br>
              <a:rPr lang="pl-PL" sz="2400" dirty="0">
                <a:latin typeface="+mn-lt"/>
                <a:ea typeface="+mn-ea"/>
                <a:cs typeface="+mn-cs"/>
              </a:rPr>
            </a:br>
            <a:r>
              <a:rPr lang="pl-PL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02. </a:t>
            </a:r>
            <a:r>
              <a:rPr lang="pl-PL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Szkolenia</a:t>
            </a:r>
            <a:endParaRPr lang="en-US">
              <a:solidFill>
                <a:schemeClr val="bg1"/>
              </a:solidFill>
              <a:latin typeface="Calibri Light"/>
              <a:ea typeface="Calibri Light"/>
              <a:cs typeface="Calibri Light"/>
            </a:endParaRPr>
          </a:p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tabLst/>
              <a:defRPr/>
            </a:pPr>
            <a:r>
              <a:rPr lang="pl-PL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03. </a:t>
            </a:r>
            <a:r>
              <a:rPr lang="pl-PL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Uczestnicy programu</a:t>
            </a:r>
            <a:endParaRPr lang="pl-PL" sz="2400" dirty="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tabLst/>
              <a:defRPr/>
            </a:pPr>
            <a:r>
              <a:rPr lang="pl-PL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04. </a:t>
            </a:r>
            <a:r>
              <a:rPr lang="pl-PL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Wymagane dokumenty</a:t>
            </a:r>
            <a:endParaRPr lang="pl-PL" sz="2400" dirty="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  <a:p>
            <a: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tabLst/>
              <a:defRPr/>
            </a:pPr>
            <a:r>
              <a:rPr lang="pl-PL" sz="24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05. </a:t>
            </a:r>
            <a:r>
              <a:rPr lang="pl-PL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Cele i sposób finansowania</a:t>
            </a:r>
            <a:endParaRPr lang="pl-PL" sz="2400" dirty="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06. </a:t>
            </a:r>
            <a:r>
              <a:rPr lang="pl-PL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Kwalifikacja wniosków do finansowania</a:t>
            </a:r>
            <a:endParaRPr lang="pl-PL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07. </a:t>
            </a:r>
            <a:r>
              <a:rPr lang="pl-PL" sz="24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Ocena formalna, merytoryczna oraz prezentacja ustna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08.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Rozliczenie i odbiór sprawozdań</a:t>
            </a:r>
          </a:p>
        </p:txBody>
      </p:sp>
      <p:sp>
        <p:nvSpPr>
          <p:cNvPr id="14" name="pole tekstow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1921" y="6388338"/>
            <a:ext cx="5575006" cy="26935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1600" b="1" dirty="0">
                <a:solidFill>
                  <a:schemeClr val="bg1"/>
                </a:solidFill>
              </a:rPr>
              <a:t>Studenckie Granty Badawcze </a:t>
            </a:r>
          </a:p>
        </p:txBody>
      </p:sp>
      <p:sp>
        <p:nvSpPr>
          <p:cNvPr id="15" name="pole tekstow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71390" y="479383"/>
            <a:ext cx="3735573" cy="307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Spis treści</a:t>
            </a:r>
          </a:p>
        </p:txBody>
      </p:sp>
    </p:spTree>
    <p:extLst>
      <p:ext uri="{BB962C8B-B14F-4D97-AF65-F5344CB8AC3E}">
        <p14:creationId xmlns:p14="http://schemas.microsoft.com/office/powerpoint/2010/main" val="119186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/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/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3820632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EB151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Cele programu</a:t>
            </a:r>
          </a:p>
        </p:txBody>
      </p:sp>
      <p:sp>
        <p:nvSpPr>
          <p:cNvPr id="12" name="pole tekstowe 11"/>
          <p:cNvSpPr txBox="1"/>
          <p:nvPr/>
        </p:nvSpPr>
        <p:spPr>
          <a:xfrm>
            <a:off x="696433" y="2216467"/>
            <a:ext cx="6539939" cy="7316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ts val="2100"/>
              </a:lnSpc>
            </a:pPr>
            <a:r>
              <a:rPr lang="pl-PL" sz="1600" dirty="0">
                <a:solidFill>
                  <a:srgbClr val="3E3E3D"/>
                </a:solidFill>
              </a:rPr>
              <a:t>Założeniem programu Studenckich Grantów Badawczych jest edukacja osób studiujących w zakresie aplikowania o środki finansowe na prowadzenie badań naukowych.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705293" y="3205858"/>
            <a:ext cx="8344456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Nauka pozyskiwania i rozliczania funduszy na badania naukowe.</a:t>
            </a:r>
            <a:endParaRPr lang="en-US" sz="1400" b="1" dirty="0">
              <a:solidFill>
                <a:srgbClr val="3E3E3D"/>
              </a:solidFill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Aktywizacja osób studiujących do pracy badawczej.</a:t>
            </a:r>
            <a:endParaRPr lang="en-US" sz="1400" b="1" dirty="0">
              <a:solidFill>
                <a:srgbClr val="3E3E3D"/>
              </a:solidFill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Podniesienie jakości studenckich prac badawczych na Uniwersytecie Łódzkim</a:t>
            </a:r>
            <a:r>
              <a:rPr lang="en-US" sz="1400" b="1" dirty="0">
                <a:solidFill>
                  <a:srgbClr val="3E3E3D"/>
                </a:solidFill>
              </a:rPr>
              <a:t>​</a:t>
            </a:r>
            <a:r>
              <a:rPr lang="pl-PL" sz="1400" b="1" dirty="0">
                <a:solidFill>
                  <a:srgbClr val="3E3E3D"/>
                </a:solidFill>
              </a:rPr>
              <a:t>.</a:t>
            </a:r>
            <a:endParaRPr lang="en-US" sz="1400" b="1" dirty="0">
              <a:solidFill>
                <a:srgbClr val="3E3E3D"/>
              </a:solidFill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Wdrażanie osób studiujących do pracy naukowej.</a:t>
            </a:r>
            <a:endParaRPr lang="pl-PL" sz="1400" b="1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DECCA7-D150-9838-EED2-98D8760EB4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77DB60C-FDE1-2C08-2AED-3AFE785AC799}"/>
              </a:ext>
            </a:extLst>
          </p:cNvPr>
          <p:cNvSpPr txBox="1"/>
          <p:nvPr/>
        </p:nvSpPr>
        <p:spPr>
          <a:xfrm>
            <a:off x="9052560" y="3683000"/>
            <a:ext cx="292608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Uniwersytet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Łódzki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uruchamia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Studenckich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Grantów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Badawczych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039252-6CD7-FE58-D300-516521749700}"/>
              </a:ext>
            </a:extLst>
          </p:cNvPr>
          <p:cNvSpPr txBox="1"/>
          <p:nvPr/>
        </p:nvSpPr>
        <p:spPr>
          <a:xfrm>
            <a:off x="9052560" y="4658360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Każda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osoba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studiująca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finansowanie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pomysły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badawcze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A4DD46-33BD-9EEF-FE24-0AF27EA3C8FC}"/>
              </a:ext>
            </a:extLst>
          </p:cNvPr>
          <p:cNvSpPr txBox="1"/>
          <p:nvPr/>
        </p:nvSpPr>
        <p:spPr>
          <a:xfrm>
            <a:off x="9052560" y="5186679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Aplikuj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jeśli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chcesz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do 4.000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zł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realizację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swoich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badań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54209-B739-3A14-976C-F53C1B597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A9731824-D580-734C-17F3-FB26DB93A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7E295ADD-617F-99C8-5081-3D07D3483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BA0FCFE-E9C7-065C-5D09-270D7753C8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BDCA17E1-FAFC-8AC6-D138-C11FBDBA22C2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047228BF-B72C-97E9-64A9-4475545333FD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4D610E86-2859-BACF-3F77-E19B7666D4C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3820632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Szkolenia </a:t>
            </a:r>
            <a:endParaRPr lang="pl-PL" sz="36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E99E296B-9039-C3DB-4CD0-FEC95E77B976}"/>
              </a:ext>
            </a:extLst>
          </p:cNvPr>
          <p:cNvSpPr txBox="1"/>
          <p:nvPr/>
        </p:nvSpPr>
        <p:spPr>
          <a:xfrm>
            <a:off x="696433" y="2216467"/>
            <a:ext cx="6539939" cy="7316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pl-PL" sz="1600" dirty="0">
                <a:solidFill>
                  <a:srgbClr val="3E3E3D"/>
                </a:solidFill>
              </a:rPr>
              <a:t>Szkolenia z zakresu przygotowywania i rozliczania wniosków</a:t>
            </a:r>
            <a:br>
              <a:rPr lang="pl-PL" sz="1600" dirty="0"/>
            </a:br>
            <a:r>
              <a:rPr lang="pl-PL" sz="1600" dirty="0">
                <a:solidFill>
                  <a:srgbClr val="3E3E3D"/>
                </a:solidFill>
              </a:rPr>
              <a:t>na działalność naukową </a:t>
            </a:r>
            <a:r>
              <a:rPr lang="pl-PL" sz="1600" b="1" dirty="0">
                <a:solidFill>
                  <a:srgbClr val="3E3E3D"/>
                </a:solidFill>
              </a:rPr>
              <a:t>są obowiązkowe</a:t>
            </a:r>
            <a:r>
              <a:rPr lang="pl-PL" sz="1600" dirty="0">
                <a:solidFill>
                  <a:srgbClr val="3E3E3D"/>
                </a:solidFill>
              </a:rPr>
              <a:t> i obejmują:</a:t>
            </a:r>
            <a:endParaRPr lang="pl-PL" sz="160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A9D42FF-8E33-D3ED-492A-C3936643D3FE}"/>
              </a:ext>
            </a:extLst>
          </p:cNvPr>
          <p:cNvSpPr txBox="1"/>
          <p:nvPr/>
        </p:nvSpPr>
        <p:spPr>
          <a:xfrm>
            <a:off x="705293" y="3124578"/>
            <a:ext cx="8344456" cy="18418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285750" indent="-285750">
              <a:spcAft>
                <a:spcPts val="1000"/>
              </a:spcAft>
              <a:buFont typeface="Arial,Sans-Serif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przedstawienie możliwości wydatkowania środków finansowych;</a:t>
            </a:r>
            <a:endParaRPr lang="en-US" sz="1400" dirty="0">
              <a:solidFill>
                <a:srgbClr val="000000"/>
              </a:solidFill>
            </a:endParaRPr>
          </a:p>
          <a:p>
            <a:pPr marL="285750" indent="-285750">
              <a:spcAft>
                <a:spcPts val="1000"/>
              </a:spcAft>
              <a:buFont typeface="Arial,Sans-Serif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procedurę aplikowania o finansowanie projektu badawczego;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instrukcję kompletowania wymaganych dokumentów do wniosku o finansowanie;</a:t>
            </a:r>
            <a:endParaRPr lang="en-US" sz="1400" dirty="0">
              <a:solidFill>
                <a:srgbClr val="000000"/>
              </a:solidFill>
            </a:endParaRPr>
          </a:p>
          <a:p>
            <a:pPr marL="285750" indent="-285750">
              <a:spcAft>
                <a:spcPts val="1000"/>
              </a:spcAft>
              <a:buFont typeface="Arial,Sans-Serif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naukę wypełniania elektronicznego wniosku o finansowanie;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przedstawienie wymagań dotyczących rozliczenia projektu.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pl-PL" sz="1400" b="1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A6E9465F-8C25-B403-8BAD-4A5C2AACC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2A51E6-4CF7-15C5-272F-10AABD2BF4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28CCCED-7DEB-289A-46CD-D76433C1BEA6}"/>
              </a:ext>
            </a:extLst>
          </p:cNvPr>
          <p:cNvSpPr txBox="1"/>
          <p:nvPr/>
        </p:nvSpPr>
        <p:spPr>
          <a:xfrm>
            <a:off x="9062720" y="3754120"/>
            <a:ext cx="327152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Potwierdzenie 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udziału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 w 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szkoleniu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b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</a:b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jest 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wymagane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etapie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składania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b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</a:b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wniosku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C6F4EA-B442-F0DF-4D78-A368D1FE2E01}"/>
              </a:ext>
            </a:extLst>
          </p:cNvPr>
          <p:cNvSpPr txBox="1"/>
          <p:nvPr/>
        </p:nvSpPr>
        <p:spPr>
          <a:xfrm>
            <a:off x="9062720" y="4780280"/>
            <a:ext cx="3342640" cy="12695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725"/>
              </a:lnSpc>
            </a:pPr>
            <a:r>
              <a:rPr lang="en-US" sz="1600" b="1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Brak </a:t>
            </a:r>
            <a:r>
              <a:rPr lang="en-US" sz="1600" b="1" i="0" u="none" strike="noStrike" baseline="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potwierdzenia</a:t>
            </a:r>
            <a:r>
              <a:rPr lang="en-US" sz="1600" b="1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 </a:t>
            </a:r>
            <a:r>
              <a:rPr lang="en-US" sz="1600" b="1" i="0" u="none" strike="noStrike" baseline="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skutkuje</a:t>
            </a:r>
            <a:r>
              <a:rPr lang="en-US" sz="1600" b="1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 </a:t>
            </a:r>
            <a:br>
              <a:rPr lang="en-US" b="1" dirty="0"/>
            </a:br>
            <a:r>
              <a:rPr lang="en-US" sz="1600" b="1" i="0" u="none" strike="noStrike" baseline="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odrzuceniem</a:t>
            </a:r>
            <a:r>
              <a:rPr lang="en-US" sz="1600" b="1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 </a:t>
            </a:r>
            <a:r>
              <a:rPr lang="en-US" sz="1600" b="1" i="0" u="none" strike="noStrike" baseline="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wniosku</a:t>
            </a:r>
            <a:r>
              <a:rPr lang="en-US" sz="1600" b="1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 z </a:t>
            </a:r>
            <a:r>
              <a:rPr lang="en-US" sz="1600" b="1" i="0" u="none" strike="noStrike" baseline="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przyczyn</a:t>
            </a:r>
            <a:r>
              <a:rPr lang="en-US" sz="1600" b="1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 </a:t>
            </a:r>
            <a:br>
              <a:rPr lang="en-US" sz="1600" b="1" dirty="0">
                <a:latin typeface="Calibri"/>
                <a:ea typeface="Segoe UI"/>
                <a:cs typeface="Segoe UI"/>
              </a:rPr>
            </a:br>
            <a:r>
              <a:rPr lang="en-US" sz="1600" b="1" i="0" u="none" strike="noStrike" baseline="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formalnych</a:t>
            </a:r>
            <a:r>
              <a:rPr lang="en-US" sz="1600" b="1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.</a:t>
            </a:r>
            <a:r>
              <a:rPr lang="en-US" sz="1600" b="1" i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600" b="0" i="0" dirty="0">
                <a:solidFill>
                  <a:srgbClr val="000000"/>
                </a:solidFill>
                <a:latin typeface="Calibri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3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1268" y="5340534"/>
            <a:ext cx="6310732" cy="1517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1" y="-19971"/>
            <a:ext cx="4876800" cy="6877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Dowolny kształt: kształ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7486652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Tytuł 18"/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4380534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600" b="1" i="0" u="none" strike="noStrike" kern="1200" cap="none" spc="0" normalizeH="0" baseline="0" noProof="0" dirty="0">
                <a:ln>
                  <a:noFill/>
                </a:ln>
                <a:solidFill>
                  <a:srgbClr val="EB151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Uczestnicy programu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696433" y="2216467"/>
            <a:ext cx="6782540" cy="7316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ts val="2100"/>
              </a:lnSpc>
            </a:pPr>
            <a:r>
              <a:rPr lang="pl-PL" sz="1600" dirty="0">
                <a:solidFill>
                  <a:srgbClr val="3E3E3D"/>
                </a:solidFill>
              </a:rPr>
              <a:t>Program skierowany jest do </a:t>
            </a:r>
            <a:r>
              <a:rPr lang="pl-PL" sz="1600" b="1" dirty="0">
                <a:solidFill>
                  <a:srgbClr val="3E3E3D"/>
                </a:solidFill>
              </a:rPr>
              <a:t>osób studiujących na Uniwersytecie Łódzkim, </a:t>
            </a:r>
            <a:br>
              <a:rPr lang="pl-PL" sz="1600" b="1" dirty="0">
                <a:solidFill>
                  <a:srgbClr val="3E3E3D"/>
                </a:solidFill>
              </a:rPr>
            </a:br>
            <a:r>
              <a:rPr lang="pl-PL" sz="1600" b="1" dirty="0">
                <a:solidFill>
                  <a:srgbClr val="3E3E3D"/>
                </a:solidFill>
              </a:rPr>
              <a:t>I </a:t>
            </a:r>
            <a:r>
              <a:rPr lang="pl-PL" sz="1600" b="1" dirty="0" err="1">
                <a:solidFill>
                  <a:srgbClr val="3E3E3D"/>
                </a:solidFill>
              </a:rPr>
              <a:t>i</a:t>
            </a:r>
            <a:r>
              <a:rPr lang="pl-PL" sz="1600" b="1" dirty="0">
                <a:solidFill>
                  <a:srgbClr val="3E3E3D"/>
                </a:solidFill>
              </a:rPr>
              <a:t> II stopnia. </a:t>
            </a:r>
            <a:r>
              <a:rPr lang="pl-PL" sz="1600" dirty="0">
                <a:solidFill>
                  <a:srgbClr val="3E3E3D"/>
                </a:solidFill>
              </a:rPr>
              <a:t>Warunkiem otrzymania środków finansowych jest: </a:t>
            </a:r>
          </a:p>
        </p:txBody>
      </p:sp>
      <p:sp>
        <p:nvSpPr>
          <p:cNvPr id="22" name="pole tekstowe 21"/>
          <p:cNvSpPr txBox="1"/>
          <p:nvPr/>
        </p:nvSpPr>
        <p:spPr>
          <a:xfrm>
            <a:off x="705293" y="3205858"/>
            <a:ext cx="8344456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posiadanie statusu studenta do momentu rozliczenia projektu;</a:t>
            </a:r>
            <a:endParaRPr lang="en-US" sz="1400" b="1" dirty="0">
              <a:solidFill>
                <a:srgbClr val="3E3E3D"/>
              </a:solidFill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rozliczenie środków finansowych pozyskanych w roku poprzednim;</a:t>
            </a:r>
            <a:endParaRPr lang="en-US" sz="1400" b="1" dirty="0">
              <a:solidFill>
                <a:srgbClr val="3E3E3D"/>
              </a:solidFill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ukończenie obowiązkowego szkolenia z zakresu przygotowywania </a:t>
            </a:r>
            <a:br>
              <a:rPr lang="pl-PL" sz="1400" b="1" dirty="0">
                <a:solidFill>
                  <a:srgbClr val="3E3E3D"/>
                </a:solidFill>
              </a:rPr>
            </a:br>
            <a:r>
              <a:rPr lang="pl-PL" sz="1400" b="1" dirty="0">
                <a:solidFill>
                  <a:srgbClr val="3E3E3D"/>
                </a:solidFill>
              </a:rPr>
              <a:t>i rozliczania wniosków na działalność naukową;</a:t>
            </a:r>
            <a:endParaRPr lang="pl-PL" sz="1400" b="1" dirty="0">
              <a:solidFill>
                <a:srgbClr val="3E3E3D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uzyskanie pozytywnej opinii opiekuna projektu;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złożenie elektronicznego wniosku o środki finansowe na stronie internetowej: </a:t>
            </a:r>
          </a:p>
          <a:p>
            <a:pPr>
              <a:spcAft>
                <a:spcPts val="1000"/>
              </a:spcAft>
            </a:pPr>
            <a:r>
              <a:rPr lang="pl-PL" sz="1400" b="1" dirty="0">
                <a:solidFill>
                  <a:srgbClr val="EB151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https://studenckiegranty-wniosek.uni.lodz.pl/</a:t>
            </a:r>
            <a:r>
              <a:rPr lang="pl-PL" sz="1400" b="1" dirty="0">
                <a:solidFill>
                  <a:srgbClr val="3E3E3D"/>
                </a:solidFill>
              </a:rPr>
              <a:t>.</a:t>
            </a:r>
            <a:endParaRPr lang="en-US" sz="1400" b="1" dirty="0">
              <a:solidFill>
                <a:srgbClr val="3E3E3D"/>
              </a:solidFill>
            </a:endParaRPr>
          </a:p>
        </p:txBody>
      </p:sp>
      <p:pic>
        <p:nvPicPr>
          <p:cNvPr id="12" name="Grafika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2024" y="184695"/>
            <a:ext cx="764192" cy="796033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>
            <a:off x="165494" y="6358237"/>
            <a:ext cx="3820632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1600" b="1" dirty="0">
                <a:solidFill>
                  <a:srgbClr val="EB1515"/>
                </a:solidFill>
              </a:rPr>
              <a:t>studenckiegranty.uni.lodz.pl</a:t>
            </a:r>
          </a:p>
        </p:txBody>
      </p:sp>
    </p:spTree>
    <p:extLst>
      <p:ext uri="{BB962C8B-B14F-4D97-AF65-F5344CB8AC3E}">
        <p14:creationId xmlns:p14="http://schemas.microsoft.com/office/powerpoint/2010/main" val="403609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272F6-9E8F-3E35-D3E6-46A6BE34A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0533ED6D-6A9F-FB11-CFA5-4119C8D2D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7A248873-6D20-4E8C-4A7B-508A3D470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F7993E5B-D812-4157-2A05-40CDF2973F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58095CF8-7571-98CF-4E24-98921B2484A8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D426D808-B9B6-BA36-FEFC-979297D10090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3A9BF60B-DB0A-A32B-1D63-E3975679A6B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Wymagane dokumenty</a:t>
            </a:r>
            <a:endParaRPr lang="pl-PL" sz="36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+mn-lt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F72A42E-7662-6EAF-EDFE-2D70FA98F1A2}"/>
              </a:ext>
            </a:extLst>
          </p:cNvPr>
          <p:cNvSpPr txBox="1"/>
          <p:nvPr/>
        </p:nvSpPr>
        <p:spPr>
          <a:xfrm>
            <a:off x="696433" y="2216467"/>
            <a:ext cx="6539939" cy="7316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pl-PL" sz="1600" dirty="0">
                <a:solidFill>
                  <a:srgbClr val="3E3E3D"/>
                </a:solidFill>
              </a:rPr>
              <a:t>Warunkiem otrzymania finansowania w ramach programu jest przedstawienie przez studenta:</a:t>
            </a:r>
            <a:endParaRPr lang="pl-PL" sz="16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pl-PL" sz="1600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F3C09C6-4947-8797-2C0C-E9BAB84AE86E}"/>
              </a:ext>
            </a:extLst>
          </p:cNvPr>
          <p:cNvSpPr txBox="1"/>
          <p:nvPr/>
        </p:nvSpPr>
        <p:spPr>
          <a:xfrm>
            <a:off x="695133" y="3053458"/>
            <a:ext cx="7877096" cy="19130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285750" indent="-285750">
              <a:spcAft>
                <a:spcPts val="1000"/>
              </a:spcAft>
              <a:buFont typeface="Arial,Sans-Serif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opinii opiekuna/ki naukowego/ej, którym/ą może być osoba zatrudniona w UŁ na stanowisku badawczo-dydaktycznym ze stopniem naukowym co najmniej doktora (załącznik nr 1 </a:t>
            </a:r>
            <a:br>
              <a:rPr lang="pl-PL" sz="1400" b="1" dirty="0">
                <a:solidFill>
                  <a:srgbClr val="3E3E3D"/>
                </a:solidFill>
              </a:rPr>
            </a:br>
            <a:r>
              <a:rPr lang="pl-PL" sz="1400" b="1" dirty="0">
                <a:solidFill>
                  <a:srgbClr val="3E3E3D"/>
                </a:solidFill>
              </a:rPr>
              <a:t>do Regulaminu);</a:t>
            </a:r>
            <a:endParaRPr lang="en-US" sz="1400" b="1" dirty="0">
              <a:solidFill>
                <a:srgbClr val="3E3E3D"/>
              </a:solidFill>
            </a:endParaRPr>
          </a:p>
          <a:p>
            <a:pPr marL="285750" indent="-285750">
              <a:spcAft>
                <a:spcPts val="1000"/>
              </a:spcAft>
              <a:buFont typeface="Arial,Sans-Serif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pisemnej zgody opiekuna/ki naukowego/ej na pełnienie funkcji opiekuna/ki naukowego/ej, zaakceptowanej przez osobę kierującą katedrą/zakładem, w którym jest zatrudniona (załącznik nr 2)</a:t>
            </a:r>
            <a:endParaRPr lang="en-US" sz="1400" b="1" dirty="0">
              <a:solidFill>
                <a:srgbClr val="3E3E3D"/>
              </a:solidFill>
            </a:endParaRPr>
          </a:p>
          <a:p>
            <a:pPr marL="285750" indent="-285750">
              <a:spcAft>
                <a:spcPts val="1000"/>
              </a:spcAft>
              <a:buFont typeface="Arial,Sans-Serif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oświadczenia o niefinansowaniu pozycji kosztorysu ujętych we wniosku ze środków pochodzących </a:t>
            </a:r>
            <a:br>
              <a:rPr lang="pl-PL" sz="1400" b="1" dirty="0">
                <a:solidFill>
                  <a:srgbClr val="3E3E3D"/>
                </a:solidFill>
              </a:rPr>
            </a:br>
            <a:r>
              <a:rPr lang="pl-PL" sz="1400" b="1" dirty="0">
                <a:solidFill>
                  <a:srgbClr val="3E3E3D"/>
                </a:solidFill>
              </a:rPr>
              <a:t>z innych źródeł (załącznik nr 3)</a:t>
            </a:r>
            <a:endParaRPr lang="en-US" sz="1400" b="1" dirty="0">
              <a:solidFill>
                <a:srgbClr val="3E3E3D"/>
              </a:solidFill>
            </a:endParaRPr>
          </a:p>
          <a:p>
            <a:pPr marL="285750" indent="-285750">
              <a:spcAft>
                <a:spcPts val="1000"/>
              </a:spcAft>
              <a:buFont typeface="Arial,Sans-Serif" panose="020B0604020202020204" pitchFamily="34" charset="0"/>
              <a:buChar char="•"/>
            </a:pPr>
            <a:endParaRPr lang="pl-PL" sz="1400" b="1" dirty="0">
              <a:solidFill>
                <a:srgbClr val="3E3E3D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pl-PL" sz="1400" b="1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5E48256D-9D82-FA9A-BAE3-2F4B2BFFB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894CA8-F175-4F9F-1D74-DD067C92A4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FD2CF25-27E9-551C-319E-2820795186D7}"/>
              </a:ext>
            </a:extLst>
          </p:cNvPr>
          <p:cNvSpPr txBox="1"/>
          <p:nvPr/>
        </p:nvSpPr>
        <p:spPr>
          <a:xfrm>
            <a:off x="9083040" y="3683000"/>
            <a:ext cx="292608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W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danej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edycji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Programu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osoba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wnioskująca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złożyć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wyłącznie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jeden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wniosek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b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</a:b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o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przyznanie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finansowania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A6B110-D921-1B1E-A5B7-48801982E163}"/>
              </a:ext>
            </a:extLst>
          </p:cNvPr>
          <p:cNvSpPr txBox="1"/>
          <p:nvPr/>
        </p:nvSpPr>
        <p:spPr>
          <a:xfrm>
            <a:off x="9083040" y="4963160"/>
            <a:ext cx="3068320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Wnioski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złożone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po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upływie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terminu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określonego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b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</a:b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w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harmonogramie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naboru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b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</a:b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nie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podlegają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chemeClr val="bg1"/>
                </a:solidFill>
                <a:ea typeface="Calibri"/>
                <a:cs typeface="Calibri"/>
              </a:rPr>
              <a:t>rozpatrzeniu</a:t>
            </a:r>
            <a:r>
              <a:rPr lang="en-US" sz="16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7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D30EA-9570-63D5-BD28-C0CB57E0D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8BC002C7-EEE3-7849-6850-2332670B8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2221D60B-817A-F482-0220-0A0DE1D64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98E0C4D6-23BA-6AC8-837E-CBF91E1C2F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8826F95C-81B1-B49E-6960-8103103B2F1D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633FC4D7-6DFC-CE48-207D-5982FA47B635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CC95650E-86E1-CDB8-23CC-B5B956B4CC7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Cele finansowania</a:t>
            </a:r>
            <a:endParaRPr lang="en-US" dirty="0">
              <a:ea typeface="+mn-ea"/>
              <a:cs typeface="+mn-cs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+mn-lt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01C81B39-CCE7-CC5A-9D4E-90857A92C234}"/>
              </a:ext>
            </a:extLst>
          </p:cNvPr>
          <p:cNvSpPr txBox="1"/>
          <p:nvPr/>
        </p:nvSpPr>
        <p:spPr>
          <a:xfrm>
            <a:off x="706593" y="2023427"/>
            <a:ext cx="7718499" cy="7316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</a:pPr>
            <a:r>
              <a:rPr lang="pl-PL" sz="1600" dirty="0">
                <a:solidFill>
                  <a:srgbClr val="3E3E3D"/>
                </a:solidFill>
              </a:rPr>
              <a:t>Środki finansowe pozyskane w ramach programu Studenckich Grantów Badawczych można przeznaczyć na finansowanie zadań badawczych bliskich z profilem badawczym opiekuna/ki naukowego/ej oraz zadań badawczych związanych z tematyką przygotowywanych prac licencjackich, inżynierskich i magisterskich, w tym:</a:t>
            </a:r>
            <a:endParaRPr lang="en-US" sz="16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zakup materiałów niezbędnych do wykonania badań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opłacenie kosztów wyjazdów w celu zbierania materiału do badań;</a:t>
            </a:r>
            <a:endParaRPr lang="pl-PL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opłacenie kosztów analiz wykonywanych jako usługi obce;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zakup książek, czasopism, dostępu do naukowych baz danych;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pokrycie kosztów związanych z wyjazdami na konferencje naukowe w celu prezentacji wyników badań;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pokrycie kosztów związanych z publikacją prac naukowych;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u="sng" dirty="0">
                <a:solidFill>
                  <a:srgbClr val="3E3E3D"/>
                </a:solidFill>
                <a:ea typeface="Calibri"/>
                <a:cs typeface="Calibri"/>
              </a:rPr>
              <a:t>w ramach konkursu nie podlega finansowaniu zakup środków trwałych</a:t>
            </a: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. 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pl-PL" sz="1600" dirty="0">
              <a:solidFill>
                <a:srgbClr val="3E3E3D"/>
              </a:solidFill>
              <a:ea typeface="Calibri"/>
              <a:cs typeface="Calibri"/>
            </a:endParaRPr>
          </a:p>
          <a:p>
            <a:endParaRPr lang="pl-PL" sz="1600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66E7A73D-5C96-E885-EE70-1423B0D9B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456292-FACA-810B-CD1A-09186BDD51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BA9CDA-9F01-4BD6-510A-33B7BB539080}"/>
              </a:ext>
            </a:extLst>
          </p:cNvPr>
          <p:cNvSpPr txBox="1"/>
          <p:nvPr/>
        </p:nvSpPr>
        <p:spPr>
          <a:xfrm>
            <a:off x="9052560" y="3683000"/>
            <a:ext cx="292608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Uniwersytet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Łódzki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uruchamia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Studenckich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Grantów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Badawczych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313882-8FCC-6863-F82A-DE692B468794}"/>
              </a:ext>
            </a:extLst>
          </p:cNvPr>
          <p:cNvSpPr txBox="1"/>
          <p:nvPr/>
        </p:nvSpPr>
        <p:spPr>
          <a:xfrm>
            <a:off x="9052560" y="4658360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Każda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osoba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studiująca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finansowanie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pomysły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badawcze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6420DA-30BD-B738-86D7-9537ADE8EC6B}"/>
              </a:ext>
            </a:extLst>
          </p:cNvPr>
          <p:cNvSpPr txBox="1"/>
          <p:nvPr/>
        </p:nvSpPr>
        <p:spPr>
          <a:xfrm>
            <a:off x="9052560" y="5186679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Aplikuj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jeśli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chcesz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do 4.000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zł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realizację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swoich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badań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760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D8308-CFAE-0373-A929-F9B10A721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1EE3A95D-9E00-B1BA-736F-67D014931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BB99AD66-1740-7432-B986-58E95F42A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3B238BD3-A9BA-F9EF-43FA-F9E458873A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DF4D252F-744C-BF72-AC73-78CA04ACDCEE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l-PL" dirty="0">
                <a:ea typeface="Calibri"/>
                <a:cs typeface="Calibri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5992A448-F010-40A9-BD5B-782795258981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A84536E3-9332-D080-C003-6888BC6037C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Sposób finansowania</a:t>
            </a:r>
            <a:endParaRPr lang="en-US" dirty="0">
              <a:ea typeface="+mn-ea"/>
              <a:cs typeface="+mn-cs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+mn-lt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7F0D60B-EA81-CF50-86E1-8EBD63209811}"/>
              </a:ext>
            </a:extLst>
          </p:cNvPr>
          <p:cNvSpPr txBox="1"/>
          <p:nvPr/>
        </p:nvSpPr>
        <p:spPr>
          <a:xfrm>
            <a:off x="696433" y="2094547"/>
            <a:ext cx="5991299" cy="7316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ts val="2100"/>
              </a:lnSpc>
            </a:pPr>
            <a:r>
              <a:rPr lang="pl-PL" sz="1600" b="1" dirty="0">
                <a:solidFill>
                  <a:srgbClr val="3E3E3D"/>
                </a:solidFill>
              </a:rPr>
              <a:t>Maksymalna kwota Studenckiego Grantu Badawczego to 4 000 zł</a:t>
            </a:r>
            <a:endParaRPr lang="en-US" sz="1600" dirty="0">
              <a:solidFill>
                <a:srgbClr val="000000"/>
              </a:solidFill>
            </a:endParaRPr>
          </a:p>
          <a:p>
            <a:pPr>
              <a:lnSpc>
                <a:spcPts val="2100"/>
              </a:lnSpc>
            </a:pPr>
            <a:r>
              <a:rPr lang="pl-PL" sz="1600" b="1" dirty="0">
                <a:solidFill>
                  <a:srgbClr val="3E3E3D"/>
                </a:solidFill>
              </a:rPr>
              <a:t>Kwota </a:t>
            </a:r>
            <a:r>
              <a:rPr lang="pl-PL" sz="1600" b="1" dirty="0">
                <a:solidFill>
                  <a:srgbClr val="C00000"/>
                </a:solidFill>
              </a:rPr>
              <a:t>nie podlega </a:t>
            </a:r>
            <a:r>
              <a:rPr lang="pl-PL" sz="1600" b="1" dirty="0">
                <a:solidFill>
                  <a:srgbClr val="3E3E3D"/>
                </a:solidFill>
              </a:rPr>
              <a:t>opodatkowaniu.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8593F2FD-892F-264B-0D67-CB2CE2576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B522B4-3F21-5CC8-5B27-3512061362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60BB712-3F80-DA94-0115-B33242B9C838}"/>
              </a:ext>
            </a:extLst>
          </p:cNvPr>
          <p:cNvSpPr txBox="1"/>
          <p:nvPr/>
        </p:nvSpPr>
        <p:spPr>
          <a:xfrm>
            <a:off x="9123680" y="3754120"/>
            <a:ext cx="2987040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Szczegółowy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katalog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kosztów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kwalifikowanych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określa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br>
              <a:rPr lang="en-US" sz="1600" b="1" dirty="0">
                <a:ea typeface="Calibri"/>
                <a:cs typeface="Calibri"/>
              </a:rPr>
            </a:b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załącznik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nr 8 do Regulaminu. </a:t>
            </a:r>
            <a:endParaRPr lang="en-US" b="1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7" name="pole tekstowe 12">
            <a:extLst>
              <a:ext uri="{FF2B5EF4-FFF2-40B4-BE49-F238E27FC236}">
                <a16:creationId xmlns:a16="http://schemas.microsoft.com/office/drawing/2014/main" id="{3FC377E7-806E-9AF8-67CB-73BE4F79DE0E}"/>
              </a:ext>
            </a:extLst>
          </p:cNvPr>
          <p:cNvSpPr txBox="1"/>
          <p:nvPr/>
        </p:nvSpPr>
        <p:spPr>
          <a:xfrm>
            <a:off x="705293" y="3205858"/>
            <a:ext cx="7851853" cy="1735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</a:pPr>
            <a:r>
              <a:rPr lang="pl-PL" sz="1400" dirty="0">
                <a:solidFill>
                  <a:srgbClr val="3E3E3D"/>
                </a:solidFill>
                <a:ea typeface="Calibri"/>
                <a:cs typeface="Calibri"/>
              </a:rPr>
              <a:t>Po zakwalifikowaniu projektu do finansowania osoba wnioskująca: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otrzymuje przyznaną kwotę grantu (która może być niższa niż wnioskowana) na indywidualne konto bankowe podane we wniosku o finansowanie;</a:t>
            </a:r>
            <a:endParaRPr lang="pl-PL"/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jest zobligowana do wydania otrzymanych funduszy zgodnie z kosztorysem przedstawionym </a:t>
            </a:r>
            <a:br>
              <a:rPr lang="pl-PL" sz="1400" b="1" dirty="0">
                <a:solidFill>
                  <a:srgbClr val="3E3E3D"/>
                </a:solidFill>
              </a:rPr>
            </a:br>
            <a:r>
              <a:rPr lang="pl-PL" sz="1400" b="1" dirty="0">
                <a:solidFill>
                  <a:srgbClr val="3E3E3D"/>
                </a:solidFill>
              </a:rPr>
              <a:t>we wniosku o finansowanie;</a:t>
            </a:r>
            <a:endParaRPr lang="en-US" sz="1400" b="1" dirty="0">
              <a:solidFill>
                <a:srgbClr val="3E3E3D"/>
              </a:solidFill>
            </a:endParaRP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E3E3D"/>
                </a:solidFill>
              </a:rPr>
              <a:t>jest zobligowana do gromadzenia faktur/rachunków do weryfikacji wydatkowania przyznanych środków finansowych.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5F2A8C-B806-F040-F02F-2D8CAE51AB78}"/>
              </a:ext>
            </a:extLst>
          </p:cNvPr>
          <p:cNvSpPr txBox="1"/>
          <p:nvPr/>
        </p:nvSpPr>
        <p:spPr>
          <a:xfrm>
            <a:off x="9123680" y="4831080"/>
            <a:ext cx="3281680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0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Osoba </a:t>
            </a:r>
            <a:r>
              <a:rPr lang="en-US" sz="1600" b="0" i="0" u="none" strike="noStrike" baseline="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wnioskująca</a:t>
            </a:r>
            <a:r>
              <a:rPr lang="en-US" sz="1600" b="0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 </a:t>
            </a:r>
            <a:r>
              <a:rPr lang="en-US" sz="160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zobowiązana</a:t>
            </a:r>
            <a:r>
              <a:rPr lang="en-US" sz="160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 </a:t>
            </a:r>
            <a:br>
              <a:rPr lang="en-US" sz="160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</a:br>
            <a:r>
              <a:rPr lang="en-US" sz="160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jest</a:t>
            </a:r>
            <a:r>
              <a:rPr lang="en-US" sz="1600" b="0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 do </a:t>
            </a:r>
            <a:r>
              <a:rPr lang="en-US" sz="1600" b="0" i="0" u="none" strike="noStrike" baseline="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stosowania</a:t>
            </a:r>
            <a:r>
              <a:rPr lang="en-US" sz="1600" b="0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 </a:t>
            </a:r>
            <a:r>
              <a:rPr lang="en-US" sz="1600" b="0" i="0" u="none" strike="noStrike" baseline="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nazw</a:t>
            </a:r>
            <a:r>
              <a:rPr lang="en-US" sz="1600" b="0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pozycji</a:t>
            </a:r>
            <a:r>
              <a:rPr lang="en-US" sz="160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kosztorysowych</a:t>
            </a:r>
            <a:r>
              <a:rPr lang="en-US" sz="1600" b="0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 </a:t>
            </a:r>
            <a:r>
              <a:rPr lang="en-US" sz="1600" b="0" i="0" u="none" strike="noStrike" baseline="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zgodnych</a:t>
            </a:r>
            <a:r>
              <a:rPr lang="en-US" sz="1600" b="0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 </a:t>
            </a:r>
            <a:br>
              <a:rPr lang="en-US" sz="160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</a:br>
            <a:r>
              <a:rPr lang="en-US" sz="160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z </a:t>
            </a:r>
            <a:r>
              <a:rPr lang="en-US" sz="1600" dirty="0" err="1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katalogiem</a:t>
            </a:r>
            <a:r>
              <a:rPr lang="en-US" sz="1600" b="0" i="0" u="none" strike="noStrike" baseline="0" dirty="0">
                <a:solidFill>
                  <a:srgbClr val="FFFFFF"/>
                </a:solidFill>
                <a:latin typeface="Calibri"/>
                <a:ea typeface="Segoe UI"/>
                <a:cs typeface="Segoe UI"/>
              </a:rPr>
              <a:t>.</a:t>
            </a:r>
            <a:r>
              <a:rPr sz="1600" b="0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en-US" dirty="0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BE8C2-6F42-3DB7-41F0-0957524EB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3275A0DE-259F-7E21-4876-DC8C62C84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19E4A9D1-8E8D-AECA-3DFE-35A6098E0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C6A9268-FAFF-CF55-EBCC-2A8B0F085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EFDFC1A6-0492-58E1-94D2-95AA3D43A079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l-PL" dirty="0">
                <a:ea typeface="Calibri"/>
                <a:cs typeface="Calibri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9F5FEC0B-9B58-7650-F264-64ADDA774DE4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6F9FDD1D-1D4E-8682-AFBC-D7BD23950D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Kwalifikacja wniosków </a:t>
            </a:r>
            <a:b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</a:b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do finansowania</a:t>
            </a:r>
            <a:endParaRPr lang="pl-PL" sz="3600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+mn-lt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9A51D198-E893-326A-198D-C78410DC3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03C37B-348A-0231-A2C6-9639C54BB1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F15EEE-6D31-F881-C3BD-FB1DE52BE697}"/>
              </a:ext>
            </a:extLst>
          </p:cNvPr>
          <p:cNvSpPr txBox="1"/>
          <p:nvPr/>
        </p:nvSpPr>
        <p:spPr>
          <a:xfrm>
            <a:off x="701040" y="2961640"/>
            <a:ext cx="609600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Ocena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wniosków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w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Programie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przebiega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w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następujących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etapach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: </a:t>
            </a:r>
          </a:p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994246-74FA-334E-CA11-529BDE6AAE30}"/>
              </a:ext>
            </a:extLst>
          </p:cNvPr>
          <p:cNvSpPr txBox="1"/>
          <p:nvPr/>
        </p:nvSpPr>
        <p:spPr>
          <a:xfrm>
            <a:off x="772160" y="3429000"/>
            <a:ext cx="6096000" cy="17440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lvl="1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ocena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formalna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;</a:t>
            </a:r>
            <a:endParaRPr lang="en-US" sz="1400" b="1">
              <a:solidFill>
                <a:srgbClr val="3E3E3D"/>
              </a:solidFill>
              <a:ea typeface="Calibri"/>
              <a:cs typeface="Calibri"/>
            </a:endParaRPr>
          </a:p>
          <a:p>
            <a:pPr marL="285750" lvl="1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ocena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merytoryczna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w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drodze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recenzji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;</a:t>
            </a:r>
          </a:p>
          <a:p>
            <a:pPr marL="285750" lvl="1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ustna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prezentacja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projektu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(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jeżeli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dotyczy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);</a:t>
            </a:r>
          </a:p>
          <a:p>
            <a:pPr marL="285750" lvl="1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podjęcie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decyzji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o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przyznaniu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środków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. </a:t>
            </a:r>
          </a:p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EC4883-1330-C558-34C5-9F2295789E1C}"/>
              </a:ext>
            </a:extLst>
          </p:cNvPr>
          <p:cNvSpPr txBox="1"/>
          <p:nvPr/>
        </p:nvSpPr>
        <p:spPr>
          <a:xfrm>
            <a:off x="9052560" y="3683000"/>
            <a:ext cx="292608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Uniwersytet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Łódzki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uruchamia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Studenckich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Grantów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Badawczych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F2843A-36FB-CB7E-FC57-3901D19F382D}"/>
              </a:ext>
            </a:extLst>
          </p:cNvPr>
          <p:cNvSpPr txBox="1"/>
          <p:nvPr/>
        </p:nvSpPr>
        <p:spPr>
          <a:xfrm>
            <a:off x="9052560" y="4658360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Każda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osoba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studiująca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finansowanie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pomysły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badawcze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0A8C020-8444-B40E-9C67-FB999297455C}"/>
              </a:ext>
            </a:extLst>
          </p:cNvPr>
          <p:cNvSpPr txBox="1"/>
          <p:nvPr/>
        </p:nvSpPr>
        <p:spPr>
          <a:xfrm>
            <a:off x="9052560" y="5186679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Aplikuj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jeśli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chcesz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do 4.000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zł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realizację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swoich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badań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193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66AAF-B13C-FF7A-A05B-C0684D763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6E9F21FF-057A-32B2-05AF-AEAFCCBC2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9A93F71A-C414-926B-B877-AB5A71507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FAB80625-C21B-3879-EB73-5FDA49CF89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A13A99C5-9F21-543E-D048-DBB91ED7D7B4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l-PL" dirty="0">
                <a:ea typeface="Calibri"/>
                <a:cs typeface="Calibri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E46C602E-084E-9687-F576-2E26E07534A8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9F3C1D81-C6D5-ED1D-884F-91393DB4024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Ocena formalna</a:t>
            </a:r>
            <a:endParaRPr lang="en-US" dirty="0">
              <a:ea typeface="+mn-ea"/>
              <a:cs typeface="+mn-cs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+mn-lt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FBF05C40-A35F-F3E9-9E90-BAE3F741C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EE16BD-A015-72D3-FBFC-5BF8EA91D9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6ED37C-2BF5-C2A1-0247-AC412248C600}"/>
              </a:ext>
            </a:extLst>
          </p:cNvPr>
          <p:cNvSpPr txBox="1"/>
          <p:nvPr/>
        </p:nvSpPr>
        <p:spPr>
          <a:xfrm>
            <a:off x="772160" y="2189480"/>
            <a:ext cx="6096000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Za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błędy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formalne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uznaje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się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w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szczególności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: </a:t>
            </a:r>
            <a:endParaRPr lang="en-US" dirty="0">
              <a:ea typeface="Calibri"/>
              <a:cs typeface="Calibri"/>
            </a:endParaRPr>
          </a:p>
          <a:p>
            <a:endParaRPr lang="en-US" sz="1600" dirty="0">
              <a:solidFill>
                <a:srgbClr val="3E3E3D"/>
              </a:solidFill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DC7965-F472-268D-F85F-450507195C26}"/>
              </a:ext>
            </a:extLst>
          </p:cNvPr>
          <p:cNvSpPr txBox="1"/>
          <p:nvPr/>
        </p:nvSpPr>
        <p:spPr>
          <a:xfrm>
            <a:off x="843280" y="2616200"/>
            <a:ext cx="7437120" cy="31649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lvl="1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brak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danych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identyfikujących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osobę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wnioskującą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;</a:t>
            </a:r>
            <a:endParaRPr lang="en-US" sz="1400" b="1">
              <a:solidFill>
                <a:srgbClr val="3E3E3D"/>
              </a:solidFill>
              <a:ea typeface="Calibri"/>
              <a:cs typeface="Calibri"/>
            </a:endParaRPr>
          </a:p>
          <a:p>
            <a:pPr marL="285750" lvl="1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wskazanie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okresu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realizacji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projektu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nieuwzględniającego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wymogu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pozostawania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osobą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studiującą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na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UŁ w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momencie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rozliczenia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projektu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;</a:t>
            </a:r>
            <a:endParaRPr lang="en-US" sz="1400" b="1">
              <a:solidFill>
                <a:srgbClr val="3E3E3D"/>
              </a:solidFill>
              <a:ea typeface="Calibri"/>
              <a:cs typeface="Calibri"/>
            </a:endParaRPr>
          </a:p>
          <a:p>
            <a:pPr marL="285750" lvl="1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błędy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w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kosztorysie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, w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tym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zastosowanie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nazw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pozycji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kosztorysowych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niezgodnych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 </a:t>
            </a:r>
            <a:b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</a:b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z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katalogiem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kosztów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,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błędy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rachunkowe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,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przekroczenie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maksymalnej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kwoty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finansowania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projektu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;</a:t>
            </a:r>
          </a:p>
          <a:p>
            <a:pPr marL="285750" lvl="1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brak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wymaganych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załączników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nr 1, 2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lub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3;</a:t>
            </a:r>
            <a:endParaRPr lang="en-US" sz="1400" b="1">
              <a:solidFill>
                <a:srgbClr val="3E3E3D"/>
              </a:solidFill>
              <a:ea typeface="Calibri"/>
              <a:cs typeface="Calibri"/>
            </a:endParaRPr>
          </a:p>
          <a:p>
            <a:pPr marL="285750" lvl="1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braki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formalne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w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załącznikach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, w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szczególności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brak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podpisów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b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</a:b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lub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wymaganych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3E3E3D"/>
                </a:solidFill>
                <a:ea typeface="Calibri"/>
                <a:cs typeface="Calibri"/>
              </a:rPr>
              <a:t>akceptacji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.</a:t>
            </a:r>
            <a:endParaRPr lang="en-US" sz="1400" b="1">
              <a:solidFill>
                <a:srgbClr val="3E3E3D"/>
              </a:solidFill>
              <a:ea typeface="Calibri"/>
              <a:cs typeface="Calibri"/>
            </a:endParaRPr>
          </a:p>
          <a:p>
            <a:pPr marL="285750" indent="-285750" algn="l">
              <a:buFont typeface="Arial"/>
              <a:buChar char="•"/>
            </a:pPr>
            <a:endParaRPr lang="en-US" sz="1400" b="1" dirty="0">
              <a:solidFill>
                <a:srgbClr val="3E3E3D"/>
              </a:solidFill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7DA311-B61A-ACC2-AAB0-48D652CF795A}"/>
              </a:ext>
            </a:extLst>
          </p:cNvPr>
          <p:cNvSpPr txBox="1"/>
          <p:nvPr/>
        </p:nvSpPr>
        <p:spPr>
          <a:xfrm>
            <a:off x="9001760" y="3754120"/>
            <a:ext cx="308864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Ocena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formalna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obejmuje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sprawdzenie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kompletności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wniosku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oraz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jego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zgodności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 </a:t>
            </a:r>
            <a:b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</a:b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z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Regulaminem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0B8F92-6D8F-5A01-D920-14F03CF9EE35}"/>
              </a:ext>
            </a:extLst>
          </p:cNvPr>
          <p:cNvSpPr txBox="1"/>
          <p:nvPr/>
        </p:nvSpPr>
        <p:spPr>
          <a:xfrm>
            <a:off x="9001760" y="4658359"/>
            <a:ext cx="308864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Osoba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wnioskująca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zostać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wezwana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b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</a:b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do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maksymalnie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dwukrotnego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uzupełnienia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braków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formalnych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 w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terminie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wskazanym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przez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Komisję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 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38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E6A56-0091-FDD2-FAD8-66E7407E2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F2F34411-F208-D523-CBC5-5CC52EA21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B20DDC65-70CD-3E54-10F4-E72683F5A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F8AFB2F1-5F73-0A61-C407-0567F6CCEB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AFF4B9B7-E7EF-7681-6819-9F6477142447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l-PL" dirty="0">
                <a:ea typeface="Calibri"/>
                <a:cs typeface="Calibri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F9051A4C-F0AD-2C9E-66FA-8DEC22031309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7AFC0472-B3D3-2CC6-0478-3D73103B555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Ocena merytoryczna</a:t>
            </a:r>
            <a:endParaRPr lang="en-US" dirty="0">
              <a:ea typeface="+mn-ea"/>
              <a:cs typeface="+mn-cs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+mn-lt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711D624E-15EC-C10A-0A42-20862C1EE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95406-176E-62B5-C22F-A8318A594B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DA4A77-B603-09C9-3C90-A0B1FF5233E4}"/>
              </a:ext>
            </a:extLst>
          </p:cNvPr>
          <p:cNvSpPr txBox="1"/>
          <p:nvPr/>
        </p:nvSpPr>
        <p:spPr>
          <a:xfrm>
            <a:off x="772160" y="2189480"/>
            <a:ext cx="7508240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Do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oceny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merytorycznej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dopuszczane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są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wnioski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,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które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uzyskały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3E3E3D"/>
                </a:solidFill>
                <a:ea typeface="Calibri"/>
                <a:cs typeface="Calibri"/>
              </a:rPr>
              <a:t>pozytywną</a:t>
            </a:r>
            <a:r>
              <a:rPr lang="en-US" sz="16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3E3E3D"/>
                </a:solidFill>
                <a:ea typeface="Calibri"/>
                <a:cs typeface="Calibri"/>
              </a:rPr>
              <a:t>ocenę</a:t>
            </a:r>
            <a:r>
              <a:rPr lang="en-US" sz="16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rgbClr val="3E3E3D"/>
                </a:solidFill>
                <a:ea typeface="Calibri"/>
                <a:cs typeface="Calibri"/>
              </a:rPr>
              <a:t>formalną</a:t>
            </a:r>
            <a:r>
              <a:rPr lang="en-US" sz="1600" b="1" dirty="0">
                <a:solidFill>
                  <a:srgbClr val="3E3E3D"/>
                </a:solidFill>
                <a:ea typeface="Calibri"/>
                <a:cs typeface="Calibri"/>
              </a:rPr>
              <a:t>.</a:t>
            </a:r>
            <a:endParaRPr lang="en-US" b="1">
              <a:ea typeface="Calibri"/>
              <a:cs typeface="Calibri"/>
            </a:endParaRPr>
          </a:p>
          <a:p>
            <a:endParaRPr lang="en-US" sz="1600" dirty="0">
              <a:solidFill>
                <a:srgbClr val="3E3E3D"/>
              </a:solidFill>
              <a:ea typeface="Calibri"/>
              <a:cs typeface="Calibri"/>
            </a:endParaRPr>
          </a:p>
          <a:p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Kwalifikacja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wniosków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do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finansowania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następuje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na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3E3E3D"/>
                </a:solidFill>
                <a:ea typeface="Calibri"/>
                <a:cs typeface="Calibri"/>
              </a:rPr>
              <a:t>podstawie</a:t>
            </a:r>
            <a:r>
              <a:rPr lang="en-US" sz="1600" dirty="0">
                <a:solidFill>
                  <a:srgbClr val="3E3E3D"/>
                </a:solidFill>
                <a:ea typeface="Calibri"/>
                <a:cs typeface="Calibri"/>
              </a:rPr>
              <a:t>:</a:t>
            </a:r>
          </a:p>
          <a:p>
            <a:endParaRPr lang="en-US" sz="1600" dirty="0">
              <a:solidFill>
                <a:srgbClr val="3E3E3D"/>
              </a:solidFill>
              <a:ea typeface="Calibri"/>
              <a:cs typeface="Calibri"/>
            </a:endParaRPr>
          </a:p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5D2EBD-1E9D-C3E2-CB7D-47211F1BFF2D}"/>
              </a:ext>
            </a:extLst>
          </p:cNvPr>
          <p:cNvSpPr txBox="1"/>
          <p:nvPr/>
        </p:nvSpPr>
        <p:spPr>
          <a:xfrm>
            <a:off x="843280" y="3469640"/>
            <a:ext cx="7437120" cy="18312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dwóch niezależnych recenzji wniosku;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dotychczasowej aktywności naukowej wnioskodawcy, która związana jest z proponowanym projektem;</a:t>
            </a:r>
            <a:endParaRPr lang="pl-PL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ustnej prezentacji projektu.</a:t>
            </a:r>
          </a:p>
          <a:p>
            <a:pPr marL="285750" indent="-285750">
              <a:buFont typeface="Arial"/>
              <a:buChar char="•"/>
            </a:pPr>
            <a:endParaRPr lang="en-US" sz="1400" b="1" dirty="0">
              <a:solidFill>
                <a:srgbClr val="3E3E3D"/>
              </a:solidFill>
              <a:ea typeface="Calibri"/>
              <a:cs typeface="Calibri"/>
            </a:endParaRPr>
          </a:p>
          <a:p>
            <a:pPr algn="ctr"/>
            <a:endParaRPr lang="en-US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886E9A-2BD1-5493-580B-EB9F66E24BC6}"/>
              </a:ext>
            </a:extLst>
          </p:cNvPr>
          <p:cNvSpPr txBox="1"/>
          <p:nvPr/>
        </p:nvSpPr>
        <p:spPr>
          <a:xfrm>
            <a:off x="9052560" y="3683000"/>
            <a:ext cx="292608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Uniwersytet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Łódzki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uruchamia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Studenckich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Grantów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Badawczych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ED8FE3-A6BD-EB43-CF04-E88716293BA2}"/>
              </a:ext>
            </a:extLst>
          </p:cNvPr>
          <p:cNvSpPr txBox="1"/>
          <p:nvPr/>
        </p:nvSpPr>
        <p:spPr>
          <a:xfrm>
            <a:off x="9052560" y="4658360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Każda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osoba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studiująca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finansowanie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pomysły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badawcze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2F807B-62CE-93A9-DCB6-0B018BCBBF32}"/>
              </a:ext>
            </a:extLst>
          </p:cNvPr>
          <p:cNvSpPr txBox="1"/>
          <p:nvPr/>
        </p:nvSpPr>
        <p:spPr>
          <a:xfrm>
            <a:off x="9052560" y="5186679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Aplikuj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jeśli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chcesz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do 4.000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zł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realizację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swoich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badań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783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B9D2D-83FB-1271-21CC-2472B5503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4EC216A7-3D17-DE31-A33C-5DDCA2AFD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6C7FF1E-34AE-5591-FE7C-E55A272FB4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B16EAF9-A4F8-338F-F799-584272471A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7879A20A-5F18-2174-AE0E-815BBAEDDAEB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l-PL" dirty="0">
                <a:ea typeface="Calibri"/>
                <a:cs typeface="Calibri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3094C255-6202-6784-876C-041021EF85F7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C738A44E-CE40-1AC8-4952-65046E89977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Ocena wniosków</a:t>
            </a:r>
            <a:endParaRPr lang="en-US" dirty="0">
              <a:ea typeface="+mn-ea"/>
              <a:cs typeface="+mn-cs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pl-PL" sz="3600" b="1" dirty="0">
              <a:solidFill>
                <a:srgbClr val="EB1515"/>
              </a:solidFill>
              <a:latin typeface="+mn-lt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41F521F4-B64F-630E-0778-D08F64CD4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89B42A-BC21-A9F1-38CA-7CF1ED3ED9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ECB616-3327-BBAE-09CD-5D79EA7B8E9F}"/>
              </a:ext>
            </a:extLst>
          </p:cNvPr>
          <p:cNvSpPr txBox="1"/>
          <p:nvPr/>
        </p:nvSpPr>
        <p:spPr>
          <a:xfrm>
            <a:off x="772160" y="2189480"/>
            <a:ext cx="750824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Wnioski rozpatruje </a:t>
            </a:r>
            <a:r>
              <a:rPr lang="pl-PL" sz="1600" b="1" dirty="0">
                <a:solidFill>
                  <a:srgbClr val="3E3E3D"/>
                </a:solidFill>
                <a:ea typeface="Calibri"/>
                <a:cs typeface="Calibri"/>
              </a:rPr>
              <a:t>Komisja ds. studenckich grantów badawczych</a:t>
            </a:r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, powołana przez Rektora Uniwersytetu Łódzkiego. Podstawą oceny jest między innymi </a:t>
            </a:r>
            <a:r>
              <a:rPr lang="pl-PL" sz="1600" b="1" dirty="0">
                <a:solidFill>
                  <a:srgbClr val="3E3E3D"/>
                </a:solidFill>
                <a:ea typeface="Calibri"/>
                <a:cs typeface="Calibri"/>
              </a:rPr>
              <a:t>recenzja wniosku</a:t>
            </a:r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.</a:t>
            </a:r>
            <a:endParaRPr lang="en-US" sz="16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en-US" sz="1600" b="1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032886-DA3F-A5DD-BB38-D73FD6F8E01F}"/>
              </a:ext>
            </a:extLst>
          </p:cNvPr>
          <p:cNvSpPr txBox="1"/>
          <p:nvPr/>
        </p:nvSpPr>
        <p:spPr>
          <a:xfrm>
            <a:off x="843280" y="3164840"/>
            <a:ext cx="7437120" cy="21133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Komisja przekazuje wniosek do recenzji, nie ujawniając danych osoby wnioskującej, dwóm osobom zatrudnionym w UŁ posiadającym co najmniej stopień doktora.</a:t>
            </a:r>
            <a:endParaRPr lang="en-US" sz="1400" b="1" dirty="0">
              <a:solidFill>
                <a:srgbClr val="3E3E3D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Recenzenci/</a:t>
            </a:r>
            <a:r>
              <a:rPr lang="pl-PL" sz="1400" b="1" dirty="0" err="1">
                <a:solidFill>
                  <a:srgbClr val="3E3E3D"/>
                </a:solidFill>
                <a:ea typeface="Calibri"/>
                <a:cs typeface="Calibri"/>
              </a:rPr>
              <a:t>tki</a:t>
            </a: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 dokonują oceny merytorycznej wniosku na podstawie kryteriów podanych </a:t>
            </a:r>
            <a:b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</a:br>
            <a:r>
              <a:rPr lang="pl-PL" sz="1400" b="1" dirty="0">
                <a:solidFill>
                  <a:srgbClr val="FF0000"/>
                </a:solidFill>
                <a:ea typeface="Calibri"/>
                <a:cs typeface="Calibri"/>
              </a:rPr>
              <a:t>w formularzu oceny merytorycznej</a:t>
            </a: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, stanowiącym załącznik nr 4 do Regulaminu.  </a:t>
            </a:r>
            <a:endParaRPr lang="en-US" sz="1400" b="1" dirty="0">
              <a:solidFill>
                <a:srgbClr val="3E3E3D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Dane recenzentów nigdy nie podlegają ujawnieniu.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Każdy wniosek podlega ocenie przez dwóch recenzentów.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endParaRPr lang="pl-PL" sz="1400" b="1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9A8D13-2106-8CE4-DC13-63C11CF5A6BD}"/>
              </a:ext>
            </a:extLst>
          </p:cNvPr>
          <p:cNvSpPr txBox="1"/>
          <p:nvPr/>
        </p:nvSpPr>
        <p:spPr>
          <a:xfrm>
            <a:off x="9052560" y="3683000"/>
            <a:ext cx="292608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Uniwersytet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Łódzki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uruchamia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Studenckich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Grantów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Badawczych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F2FABB-84C0-57E2-8F0B-3A343797466E}"/>
              </a:ext>
            </a:extLst>
          </p:cNvPr>
          <p:cNvSpPr txBox="1"/>
          <p:nvPr/>
        </p:nvSpPr>
        <p:spPr>
          <a:xfrm>
            <a:off x="9052560" y="4658360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Każda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osoba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studiująca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finansowanie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pomysły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badawcze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FCC665-A867-E480-A3AF-9B5053670911}"/>
              </a:ext>
            </a:extLst>
          </p:cNvPr>
          <p:cNvSpPr txBox="1"/>
          <p:nvPr/>
        </p:nvSpPr>
        <p:spPr>
          <a:xfrm>
            <a:off x="9052560" y="5186679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Aplikuj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jeśli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chcesz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do 4.000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zł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realizację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swoich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badań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06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6F195-C6FB-55CA-14C5-8D352A191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17F5D642-1185-5F69-4E4F-065E449C1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D311148B-9C9E-2D71-00D1-2B5F27942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55BAB9CF-0A5B-E169-C0A8-CD9B0964E1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853C6C10-6905-FAD2-6902-A7758AB0F7B2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l-PL" dirty="0">
                <a:ea typeface="Calibri"/>
                <a:cs typeface="Calibri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9B0B0FE1-207E-115D-CBDF-CA845EC31E36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CBDDD824-75AD-C225-45F8-AA206A6937C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Recenzja wniosków</a:t>
            </a:r>
            <a:endParaRPr lang="pl-PL" sz="3600" dirty="0">
              <a:solidFill>
                <a:srgbClr val="000000"/>
              </a:solidFill>
              <a:latin typeface="+mn-lt"/>
              <a:ea typeface="Calibri"/>
              <a:cs typeface="Calibri"/>
            </a:endParaRPr>
          </a:p>
          <a:p>
            <a:pPr marL="0" marR="0" lvl="0" indent="0" algn="l" defTabSz="914400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825CB509-9568-9C9F-7C86-0C1CBEC93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79D501-4521-41DD-8828-5AD93382F4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673333-072C-DA37-5BF4-260EF35C3160}"/>
              </a:ext>
            </a:extLst>
          </p:cNvPr>
          <p:cNvSpPr txBox="1"/>
          <p:nvPr/>
        </p:nvSpPr>
        <p:spPr>
          <a:xfrm>
            <a:off x="772160" y="2189480"/>
            <a:ext cx="750824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Recenzent dokonuje oceny wniosku na podstawie następujących kryteriów:</a:t>
            </a:r>
            <a:endParaRPr lang="pl-PL" sz="16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pl-PL" sz="1600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318DB6-5502-7689-0C5D-718059FF69E9}"/>
              </a:ext>
            </a:extLst>
          </p:cNvPr>
          <p:cNvSpPr txBox="1"/>
          <p:nvPr/>
        </p:nvSpPr>
        <p:spPr>
          <a:xfrm>
            <a:off x="843280" y="3164840"/>
            <a:ext cx="7437120" cy="16825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walorów naukowych proponowanego projektu – do 30 pkt.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sposobu określenia celów badawczych – do 30 pkt.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jakości stylistycznej i kompozycyjnej przygotowanego wniosku – do 10 pkt.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zasadność planowanego budżetu projektu – do 10 pkt.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endParaRPr lang="pl-PL" sz="1400" b="1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A7A467-0048-086B-3A74-E5A0E6536CFE}"/>
              </a:ext>
            </a:extLst>
          </p:cNvPr>
          <p:cNvSpPr txBox="1"/>
          <p:nvPr/>
        </p:nvSpPr>
        <p:spPr>
          <a:xfrm>
            <a:off x="9052560" y="3683000"/>
            <a:ext cx="292608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Uniwersytet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Łódzki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uruchamia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Studenckich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Grantów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Badawczych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17D5CE-BCFF-E448-AC27-A5B4EBC1009F}"/>
              </a:ext>
            </a:extLst>
          </p:cNvPr>
          <p:cNvSpPr txBox="1"/>
          <p:nvPr/>
        </p:nvSpPr>
        <p:spPr>
          <a:xfrm>
            <a:off x="9052560" y="4658360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Każda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osoba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studiująca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finansowanie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pomysły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badawcze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66AA53-3A49-6295-A135-D55049D98C9D}"/>
              </a:ext>
            </a:extLst>
          </p:cNvPr>
          <p:cNvSpPr txBox="1"/>
          <p:nvPr/>
        </p:nvSpPr>
        <p:spPr>
          <a:xfrm>
            <a:off x="9052560" y="5186679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Aplikuj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jeśli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chcesz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do 4.000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zł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realizację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swoich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badań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505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F166B-28DB-4413-3EF6-D773AE9FD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F0706730-ABD4-3FB1-8028-B1DBDC602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E3722D1E-DBA7-8EBD-E1F7-597A83746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61AC5FA6-D1E3-E1F2-54AC-BC05C66955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03EB1693-0E6D-C2E2-A0CC-F38D848733D4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l-PL" dirty="0">
                <a:ea typeface="Calibri"/>
                <a:cs typeface="Calibri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0B3630A9-79AF-17E0-772A-B6F2E6346F48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2D1AD41C-484C-4D08-4A26-867E01280A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Lista rankingowa</a:t>
            </a:r>
            <a:endParaRPr lang="en-US" dirty="0"/>
          </a:p>
          <a:p>
            <a:pPr marL="0" marR="0" lvl="0" indent="0" algn="l" defTabSz="914400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8A4716B2-CD93-7C03-6146-A7195F28B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4F8B97-DBD8-E9F8-8AEC-2EDB7EF779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0A3770-A6DA-1DD4-D8EB-44F355CF95A9}"/>
              </a:ext>
            </a:extLst>
          </p:cNvPr>
          <p:cNvSpPr txBox="1"/>
          <p:nvPr/>
        </p:nvSpPr>
        <p:spPr>
          <a:xfrm>
            <a:off x="772160" y="2189480"/>
            <a:ext cx="750824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Po otrzymaniu dwóch niezależnych recenzji wszystkich wniosków Komisja sporządza listę rankingową </a:t>
            </a:r>
            <a:r>
              <a:rPr lang="pl-PL" sz="1600" b="1" dirty="0">
                <a:solidFill>
                  <a:srgbClr val="3E3E3D"/>
                </a:solidFill>
                <a:ea typeface="Calibri"/>
                <a:cs typeface="Calibri"/>
              </a:rPr>
              <a:t>na podstawie średniej arytmetycznej ocen uzyskanych w recenzjach oraz </a:t>
            </a:r>
            <a:br>
              <a:rPr lang="pl-PL" sz="1600" b="1" dirty="0">
                <a:solidFill>
                  <a:srgbClr val="3E3E3D"/>
                </a:solidFill>
                <a:ea typeface="Calibri"/>
                <a:cs typeface="Calibri"/>
              </a:rPr>
            </a:br>
            <a:r>
              <a:rPr lang="pl-PL" sz="1600" b="1" dirty="0">
                <a:solidFill>
                  <a:srgbClr val="3E3E3D"/>
                </a:solidFill>
                <a:ea typeface="Calibri"/>
                <a:cs typeface="Calibri"/>
              </a:rPr>
              <a:t>z uwzględnieniem dotychczasowej udokumentowanej aktywności naukowej</a:t>
            </a:r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 osoby wnioskującej, uzasadnionej przez nią jako przydatna do realizacji projektu grantowego. </a:t>
            </a:r>
            <a:endParaRPr lang="en-US" dirty="0">
              <a:ea typeface="Calibri"/>
              <a:cs typeface="Calibri"/>
            </a:endParaRPr>
          </a:p>
          <a:p>
            <a:endParaRPr lang="pl-PL" sz="1600" dirty="0">
              <a:solidFill>
                <a:srgbClr val="3E3E3D"/>
              </a:solidFill>
              <a:ea typeface="Calibri"/>
              <a:cs typeface="Calibri"/>
            </a:endParaRPr>
          </a:p>
          <a:p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Na podstawie listy rankingowej Komisja kwalifikuje wnioski do jednej z następujących grup:</a:t>
            </a:r>
            <a:endParaRPr lang="pl-PL" dirty="0">
              <a:ea typeface="Calibri"/>
              <a:cs typeface="Calibri"/>
            </a:endParaRPr>
          </a:p>
          <a:p>
            <a:endParaRPr lang="pl-PL" sz="1600" dirty="0">
              <a:solidFill>
                <a:srgbClr val="3E3E3D"/>
              </a:solidFill>
              <a:ea typeface="Calibri"/>
              <a:cs typeface="Calibri"/>
            </a:endParaRPr>
          </a:p>
          <a:p>
            <a:endParaRPr lang="pl-PL" sz="1600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B6AA4D-3021-B6FF-8DD7-1FF3FF6D22EE}"/>
              </a:ext>
            </a:extLst>
          </p:cNvPr>
          <p:cNvSpPr txBox="1"/>
          <p:nvPr/>
        </p:nvSpPr>
        <p:spPr>
          <a:xfrm>
            <a:off x="843280" y="4119880"/>
            <a:ext cx="7437120" cy="12105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>
                <a:solidFill>
                  <a:srgbClr val="3E3E3D"/>
                </a:solidFill>
                <a:ea typeface="Calibri"/>
                <a:cs typeface="Calibri"/>
              </a:rPr>
              <a:t>wnioski rekomendowane do finansowania (stanowiące nie mniej niż 50% najwyżej ocenionych wniosków spośród wszystkich wniosków poddanych ocenie merytorycznej);</a:t>
            </a: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>
                <a:solidFill>
                  <a:srgbClr val="3E3E3D"/>
                </a:solidFill>
                <a:ea typeface="Calibri"/>
                <a:cs typeface="Calibri"/>
              </a:rPr>
              <a:t>wnioski rekomendowane do ustnej prezentacji;</a:t>
            </a: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en-US" sz="1400" b="1">
                <a:solidFill>
                  <a:srgbClr val="3E3E3D"/>
                </a:solidFill>
                <a:ea typeface="Calibri"/>
                <a:cs typeface="Calibri"/>
              </a:rPr>
              <a:t>pozostałe wnioski.</a:t>
            </a:r>
            <a:endParaRPr lang="pl-PL" sz="1400" b="1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2632F7-2A92-7385-DC22-6FB3441BD79F}"/>
              </a:ext>
            </a:extLst>
          </p:cNvPr>
          <p:cNvSpPr txBox="1"/>
          <p:nvPr/>
        </p:nvSpPr>
        <p:spPr>
          <a:xfrm>
            <a:off x="9052560" y="3723640"/>
            <a:ext cx="308864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bg1"/>
                </a:solidFill>
                <a:ea typeface="Calibri"/>
                <a:cs typeface="Calibri"/>
              </a:rPr>
              <a:t>W przypadku uzyskania przez dwa lub więcej wniosków jednakowej liczby punktów </a:t>
            </a:r>
            <a:b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</a:br>
            <a:r>
              <a:rPr lang="en-US" sz="1200">
                <a:solidFill>
                  <a:schemeClr val="bg1"/>
                </a:solidFill>
                <a:ea typeface="Calibri"/>
                <a:cs typeface="Calibri"/>
              </a:rPr>
              <a:t>o kolejności na liście rankingowej decyduje Komisja.</a:t>
            </a:r>
            <a:endParaRPr lang="en-US">
              <a:ea typeface="Calibri"/>
              <a:cs typeface="Calibri"/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7A6148-4156-4018-8C76-4FA58ABF2DB7}"/>
              </a:ext>
            </a:extLst>
          </p:cNvPr>
          <p:cNvSpPr txBox="1"/>
          <p:nvPr/>
        </p:nvSpPr>
        <p:spPr>
          <a:xfrm>
            <a:off x="9052560" y="4729480"/>
            <a:ext cx="278384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Decyzję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o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przyznaniu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środków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podejmuje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Komisja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 </a:t>
            </a:r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Decyzja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Komisji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 jest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ostateczna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. </a:t>
            </a:r>
            <a:endParaRPr lang="en-US" b="1">
              <a:solidFill>
                <a:schemeClr val="bg1"/>
              </a:solidFill>
              <a:ea typeface="Calibri"/>
              <a:cs typeface="Calibri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2A9BE-C848-EB0F-36BC-44EE5CE01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62E6C2BE-3A45-E97E-C5EB-3782C6674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B96E707D-A8E3-E5B8-E8B3-2A6C5315A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43681950-AEBB-D320-BCCE-957DE525C2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640CB69C-C0EC-99FC-DCF0-9774CBAC65B1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l-PL" dirty="0">
                <a:ea typeface="Calibri"/>
                <a:cs typeface="Calibri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30A89801-33E8-D84B-D0D2-FEE710AAD2EE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1431C9AE-42CE-9408-5855-3D2ED87CBF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+mn-ea"/>
                <a:cs typeface="+mn-cs"/>
              </a:rPr>
              <a:t>Prezentacja ustna</a:t>
            </a:r>
            <a:endParaRPr lang="en-US" dirty="0"/>
          </a:p>
          <a:p>
            <a:pPr marL="0" marR="0" lvl="0" indent="0" algn="l" defTabSz="914400"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1F2BE34D-278A-D24A-FC88-AEECE9CF4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CF1030-11DA-622C-2FC2-D9570E95BF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4831B1-F462-BDA3-6B62-761A707C9407}"/>
              </a:ext>
            </a:extLst>
          </p:cNvPr>
          <p:cNvSpPr txBox="1"/>
          <p:nvPr/>
        </p:nvSpPr>
        <p:spPr>
          <a:xfrm>
            <a:off x="772160" y="2189480"/>
            <a:ext cx="696976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Do ustnej prezentacji kwalifikują się wnioski rekomendowane przez Komisję </a:t>
            </a:r>
            <a:b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</a:br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oraz wnioski, które znajdowały się w grupie najwyżej ocenionych wniosków, </a:t>
            </a:r>
            <a:b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</a:br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ale w przypadku których co najmniej jeden/na Recenzent/ka zgłosił/a wątpliwości dotyczące samodzielnego przygotowania projektu przez osobę wnioskującą.</a:t>
            </a:r>
            <a:endParaRPr lang="en-US" dirty="0">
              <a:ea typeface="Calibri"/>
              <a:cs typeface="Calibri"/>
            </a:endParaRPr>
          </a:p>
          <a:p>
            <a:endParaRPr lang="pl-PL" sz="1600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62FC8D-3CA4-1D60-FDF3-8633ECAFAA91}"/>
              </a:ext>
            </a:extLst>
          </p:cNvPr>
          <p:cNvSpPr txBox="1"/>
          <p:nvPr/>
        </p:nvSpPr>
        <p:spPr>
          <a:xfrm>
            <a:off x="873760" y="3429000"/>
            <a:ext cx="6096000" cy="23570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lvl="0" indent="-285750">
              <a:lnSpc>
                <a:spcPts val="1500"/>
              </a:lnSpc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wystąpienie musi zawierać syntetyczne streszczenie projektu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​</a:t>
            </a:r>
          </a:p>
          <a:p>
            <a:pPr marL="285750" lvl="0" indent="-285750">
              <a:lnSpc>
                <a:spcPts val="1500"/>
              </a:lnSpc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czas trwania wystąpienia nie może przekroczyć 5 minut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​</a:t>
            </a:r>
          </a:p>
          <a:p>
            <a:pPr marL="285750" lvl="0" indent="-285750">
              <a:lnSpc>
                <a:spcPts val="1500"/>
              </a:lnSpc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można zaprezentować dowolną liczbę slajdów i animacji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​</a:t>
            </a:r>
          </a:p>
          <a:p>
            <a:pPr marL="285750" lvl="0" indent="-285750">
              <a:lnSpc>
                <a:spcPts val="1500"/>
              </a:lnSpc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Komisja konkursu oceni prezentacje na podstawie arkusza oceny (zał. nr 5 do Regulaminu)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​</a:t>
            </a:r>
          </a:p>
          <a:p>
            <a:pPr marL="285750" lvl="0" indent="-285750">
              <a:lnSpc>
                <a:spcPts val="1500"/>
              </a:lnSpc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finansowanie uzyskają najlepiej ocenione wystąpienia, zgodnie z pulą środków w Programie oraz liczbą wniosków w tym etapie</a:t>
            </a:r>
            <a:r>
              <a:rPr lang="en-US" sz="1400" b="1" dirty="0">
                <a:solidFill>
                  <a:srgbClr val="3E3E3D"/>
                </a:solidFill>
                <a:ea typeface="Calibri"/>
                <a:cs typeface="Calibri"/>
              </a:rPr>
              <a:t>​</a:t>
            </a:r>
          </a:p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BB9DA9-234C-0DBA-4605-B5067810EF8E}"/>
              </a:ext>
            </a:extLst>
          </p:cNvPr>
          <p:cNvSpPr txBox="1"/>
          <p:nvPr/>
        </p:nvSpPr>
        <p:spPr>
          <a:xfrm>
            <a:off x="9052560" y="3683000"/>
            <a:ext cx="292608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Uniwersytet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Łódzki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uruchamia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Studenckich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Grantów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Badawczych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58A01E-56AE-A31E-0D90-8D9E1078E601}"/>
              </a:ext>
            </a:extLst>
          </p:cNvPr>
          <p:cNvSpPr txBox="1"/>
          <p:nvPr/>
        </p:nvSpPr>
        <p:spPr>
          <a:xfrm>
            <a:off x="9052560" y="4658360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Każda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osoba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studiująca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finansowanie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pomysły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badawcze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5BCB1E-6538-44F9-99C9-F6C1C17B5B1E}"/>
              </a:ext>
            </a:extLst>
          </p:cNvPr>
          <p:cNvSpPr txBox="1"/>
          <p:nvPr/>
        </p:nvSpPr>
        <p:spPr>
          <a:xfrm>
            <a:off x="9052560" y="5186679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Aplikuj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jeśli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chcesz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do 4.000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zł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realizację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swoich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badań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653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82421-A7ED-FA61-ACBE-FF7D9AD02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70782A51-6708-0979-C0A4-453B7826F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8A6513A0-89FF-5707-55E8-23DA81AA6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1176C3D4-80D9-3F46-F391-32FF8FC340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5F7020EF-3C1A-2075-CC47-11AF9E64E356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l-PL" dirty="0">
                <a:ea typeface="Calibri"/>
                <a:cs typeface="Calibri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D59BE7B2-01D5-3F9B-84B5-66C2CAE2EBF3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A39161EF-D33D-B186-C95D-A2968D7AC3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Calibri"/>
                <a:cs typeface="Calibri"/>
              </a:rPr>
              <a:t>Rozliczenie grantu</a:t>
            </a:r>
            <a:endParaRPr lang="pl-PL" sz="3600" dirty="0">
              <a:solidFill>
                <a:srgbClr val="000000"/>
              </a:solidFill>
              <a:latin typeface="+mn-lt"/>
              <a:ea typeface="Calibri"/>
              <a:cs typeface="Calibri"/>
            </a:endParaRPr>
          </a:p>
          <a:p>
            <a:pPr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01668791-C12F-61FF-FF60-946E67FD7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2FABA4-8E32-897E-9C19-615785F332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9E2F48-FCDA-1C3F-6DE7-5C9BB0CFA305}"/>
              </a:ext>
            </a:extLst>
          </p:cNvPr>
          <p:cNvSpPr txBox="1"/>
          <p:nvPr/>
        </p:nvSpPr>
        <p:spPr>
          <a:xfrm>
            <a:off x="772160" y="2189480"/>
            <a:ext cx="6969760" cy="11464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2100"/>
              </a:lnSpc>
            </a:pPr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Środki przyznane w ramach Studenckiego Grantu Badawczego powinny być </a:t>
            </a:r>
            <a:r>
              <a:rPr lang="pl-PL" sz="1600" b="1" dirty="0">
                <a:solidFill>
                  <a:srgbClr val="3E3E3D"/>
                </a:solidFill>
                <a:ea typeface="Calibri"/>
                <a:cs typeface="Calibri"/>
              </a:rPr>
              <a:t>wydatkowane do 30 września</a:t>
            </a:r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, zgodnie z przedstawionym kosztorysem.</a:t>
            </a:r>
            <a:endParaRPr lang="en-US" sz="1600" dirty="0">
              <a:solidFill>
                <a:srgbClr val="000000"/>
              </a:solidFill>
              <a:ea typeface="Calibri"/>
              <a:cs typeface="Calibri"/>
            </a:endParaRPr>
          </a:p>
          <a:p>
            <a:pPr>
              <a:lnSpc>
                <a:spcPts val="2100"/>
              </a:lnSpc>
            </a:pPr>
            <a:endParaRPr lang="pl-PL" sz="1600" dirty="0">
              <a:solidFill>
                <a:srgbClr val="000000"/>
              </a:solidFill>
              <a:ea typeface="Calibri"/>
              <a:cs typeface="Calibri"/>
            </a:endParaRPr>
          </a:p>
          <a:p>
            <a:endParaRPr lang="pl-PL" sz="1600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E0D8A9-1674-5144-EDB1-CF1F1D6A8E0B}"/>
              </a:ext>
            </a:extLst>
          </p:cNvPr>
          <p:cNvSpPr txBox="1"/>
          <p:nvPr/>
        </p:nvSpPr>
        <p:spPr>
          <a:xfrm>
            <a:off x="863600" y="3195320"/>
            <a:ext cx="6705600" cy="20159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Warunkiem rozliczenia projektu jest złożenie przez osobę studiującą:</a:t>
            </a:r>
            <a:endParaRPr lang="en-US" sz="1600" dirty="0">
              <a:solidFill>
                <a:srgbClr val="3E3E3D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sprawozdania merytorycznego i finansowego z realizacji studenckiego grantu badawczego, które należy złożyć w ciągu 15 dni od zakończenia realizacji zadania badawczego w formie online;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opinii opiekuna/ki naukowego/ej oceniającego/ej wykonanie zadania badawczego oraz wskazującej postępy w pracy naukowo–badawczej osoby studiującej.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lvl="0" indent="-285750">
              <a:spcAft>
                <a:spcPts val="1000"/>
              </a:spcAft>
              <a:buFont typeface="Arial,Sans-Serif"/>
              <a:buChar char="•"/>
            </a:pPr>
            <a:endParaRPr lang="pl-PL" sz="1400" b="1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9A434C-6E2A-F1FB-B852-D3F095C16760}"/>
              </a:ext>
            </a:extLst>
          </p:cNvPr>
          <p:cNvSpPr txBox="1"/>
          <p:nvPr/>
        </p:nvSpPr>
        <p:spPr>
          <a:xfrm>
            <a:off x="9052560" y="3683000"/>
            <a:ext cx="292608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Uniwersytet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Łódzki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uruchamia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Studenckich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Grantów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Badawczych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CD364D-207C-3012-3DE2-FCFE37A604E6}"/>
              </a:ext>
            </a:extLst>
          </p:cNvPr>
          <p:cNvSpPr txBox="1"/>
          <p:nvPr/>
        </p:nvSpPr>
        <p:spPr>
          <a:xfrm>
            <a:off x="9052560" y="4658360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Każda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osoba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studiująca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finansowanie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pomysły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badawcze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7C6FA3-6A6C-7108-BFED-7C7C9656BC6F}"/>
              </a:ext>
            </a:extLst>
          </p:cNvPr>
          <p:cNvSpPr txBox="1"/>
          <p:nvPr/>
        </p:nvSpPr>
        <p:spPr>
          <a:xfrm>
            <a:off x="9052560" y="5186679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Aplikuj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jeśli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chcesz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do 4.000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zł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realizację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swoich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badań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168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FEEB-2363-3762-24B8-25EA047C6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olny kształt: kształt 5">
            <a:extLst>
              <a:ext uri="{FF2B5EF4-FFF2-40B4-BE49-F238E27FC236}">
                <a16:creationId xmlns:a16="http://schemas.microsoft.com/office/drawing/2014/main" id="{136897E9-2571-045B-B8E2-E8FB6156D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20336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6C45E000-A323-F656-B9E9-EFCB61B94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-375920"/>
            <a:ext cx="30286960" cy="6858000"/>
            <a:chOff x="0" y="0"/>
            <a:chExt cx="30286960" cy="68580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D9908AB3-73B8-4988-1E4A-AA313EF3BA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42868" y="270694"/>
              <a:ext cx="26844092" cy="6475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Dowolny kształt: kształt 5">
              <a:extLst>
                <a:ext uri="{FF2B5EF4-FFF2-40B4-BE49-F238E27FC236}">
                  <a16:creationId xmlns:a16="http://schemas.microsoft.com/office/drawing/2014/main" id="{7CD9AE02-A76B-C281-9EF0-7AFEB57294D0}"/>
                </a:ext>
              </a:extLst>
            </p:cNvPr>
            <p:cNvSpPr/>
            <p:nvPr/>
          </p:nvSpPr>
          <p:spPr>
            <a:xfrm>
              <a:off x="0" y="0"/>
              <a:ext cx="9120336" cy="6858000"/>
            </a:xfrm>
            <a:custGeom>
              <a:avLst/>
              <a:gdLst>
                <a:gd name="connsiteX0" fmla="*/ 0 w 9712287"/>
                <a:gd name="connsiteY0" fmla="*/ 0 h 6858000"/>
                <a:gd name="connsiteX1" fmla="*/ 6216502 w 9712287"/>
                <a:gd name="connsiteY1" fmla="*/ 0 h 6858000"/>
                <a:gd name="connsiteX2" fmla="*/ 9712287 w 9712287"/>
                <a:gd name="connsiteY2" fmla="*/ 0 h 6858000"/>
                <a:gd name="connsiteX3" fmla="*/ 9661604 w 9712287"/>
                <a:gd name="connsiteY3" fmla="*/ 15733 h 6858000"/>
                <a:gd name="connsiteX4" fmla="*/ 9484240 w 9712287"/>
                <a:gd name="connsiteY4" fmla="*/ 283312 h 6858000"/>
                <a:gd name="connsiteX5" fmla="*/ 9484240 w 9712287"/>
                <a:gd name="connsiteY5" fmla="*/ 563312 h 6858000"/>
                <a:gd name="connsiteX6" fmla="*/ 9484241 w 9712287"/>
                <a:gd name="connsiteY6" fmla="*/ 563317 h 6858000"/>
                <a:gd name="connsiteX7" fmla="*/ 9484241 w 9712287"/>
                <a:gd name="connsiteY7" fmla="*/ 6167118 h 6858000"/>
                <a:gd name="connsiteX8" fmla="*/ 9484241 w 9712287"/>
                <a:gd name="connsiteY8" fmla="*/ 6457506 h 6858000"/>
                <a:gd name="connsiteX9" fmla="*/ 9484241 w 9712287"/>
                <a:gd name="connsiteY9" fmla="*/ 6688088 h 6858000"/>
                <a:gd name="connsiteX10" fmla="*/ 9314329 w 9712287"/>
                <a:gd name="connsiteY10" fmla="*/ 6858000 h 6858000"/>
                <a:gd name="connsiteX11" fmla="*/ 9085940 w 9712287"/>
                <a:gd name="connsiteY11" fmla="*/ 6858000 h 6858000"/>
                <a:gd name="connsiteX12" fmla="*/ 5974012 w 9712287"/>
                <a:gd name="connsiteY12" fmla="*/ 6858000 h 6858000"/>
                <a:gd name="connsiteX13" fmla="*/ 0 w 9712287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712287" h="6858000">
                  <a:moveTo>
                    <a:pt x="0" y="0"/>
                  </a:moveTo>
                  <a:lnTo>
                    <a:pt x="6216502" y="0"/>
                  </a:lnTo>
                  <a:lnTo>
                    <a:pt x="9712287" y="0"/>
                  </a:lnTo>
                  <a:lnTo>
                    <a:pt x="9661604" y="15733"/>
                  </a:lnTo>
                  <a:cubicBezTo>
                    <a:pt x="9557375" y="59818"/>
                    <a:pt x="9484240" y="163025"/>
                    <a:pt x="9484240" y="283312"/>
                  </a:cubicBezTo>
                  <a:lnTo>
                    <a:pt x="9484240" y="563312"/>
                  </a:lnTo>
                  <a:lnTo>
                    <a:pt x="9484241" y="563317"/>
                  </a:lnTo>
                  <a:lnTo>
                    <a:pt x="9484241" y="6167118"/>
                  </a:lnTo>
                  <a:lnTo>
                    <a:pt x="9484241" y="6457506"/>
                  </a:lnTo>
                  <a:lnTo>
                    <a:pt x="9484241" y="6688088"/>
                  </a:lnTo>
                  <a:cubicBezTo>
                    <a:pt x="9484241" y="6781928"/>
                    <a:pt x="9408169" y="6858000"/>
                    <a:pt x="9314329" y="6858000"/>
                  </a:cubicBezTo>
                  <a:lnTo>
                    <a:pt x="9085940" y="6858000"/>
                  </a:lnTo>
                  <a:lnTo>
                    <a:pt x="597401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pl-PL" dirty="0">
                <a:ea typeface="Calibri"/>
                <a:cs typeface="Calibri"/>
              </a:endParaRP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id="{7552785E-4E5A-DFFC-38F8-3A18C41652DF}"/>
                </a:ext>
              </a:extLst>
            </p:cNvPr>
            <p:cNvSpPr txBox="1"/>
            <p:nvPr/>
          </p:nvSpPr>
          <p:spPr>
            <a:xfrm>
              <a:off x="165494" y="6358237"/>
              <a:ext cx="3820632" cy="36933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pl-PL" sz="1600" b="1" dirty="0">
                  <a:solidFill>
                    <a:srgbClr val="EB1515"/>
                  </a:solidFill>
                </a:rPr>
                <a:t>studenckiegranty.uni.lodz.pl</a:t>
              </a:r>
            </a:p>
          </p:txBody>
        </p:sp>
      </p:grpSp>
      <p:sp>
        <p:nvSpPr>
          <p:cNvPr id="11" name="Tytuł 10">
            <a:extLst>
              <a:ext uri="{FF2B5EF4-FFF2-40B4-BE49-F238E27FC236}">
                <a16:creationId xmlns:a16="http://schemas.microsoft.com/office/drawing/2014/main" id="{7BDE534E-8AB5-F340-BAC7-7999D7A828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96433" y="1396409"/>
            <a:ext cx="5476712" cy="318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pl-PL" sz="3600" b="1" dirty="0">
                <a:solidFill>
                  <a:srgbClr val="EB1515"/>
                </a:solidFill>
                <a:latin typeface="+mn-lt"/>
                <a:ea typeface="Calibri"/>
                <a:cs typeface="Calibri"/>
              </a:rPr>
              <a:t>Odbiór sprawozdań</a:t>
            </a:r>
            <a:endParaRPr lang="pl-PL" sz="3600" dirty="0">
              <a:solidFill>
                <a:srgbClr val="000000"/>
              </a:solidFill>
              <a:latin typeface="+mn-lt"/>
              <a:ea typeface="Calibri"/>
              <a:cs typeface="Calibri"/>
            </a:endParaRPr>
          </a:p>
          <a:p>
            <a:pPr>
              <a:defRPr/>
            </a:pPr>
            <a:endParaRPr lang="pl-PL" sz="3600" b="1" i="0" u="none" strike="noStrike" kern="1200" cap="none" spc="0" normalizeH="0" baseline="0" noProof="0" dirty="0">
              <a:ln>
                <a:noFill/>
              </a:ln>
              <a:solidFill>
                <a:srgbClr val="EB1515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</p:txBody>
      </p:sp>
      <p:pic>
        <p:nvPicPr>
          <p:cNvPr id="14" name="Grafika 4">
            <a:extLst>
              <a:ext uri="{FF2B5EF4-FFF2-40B4-BE49-F238E27FC236}">
                <a16:creationId xmlns:a16="http://schemas.microsoft.com/office/drawing/2014/main" id="{1129E4C6-9106-7204-4AF0-CD1B912C0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96200" y="212960"/>
            <a:ext cx="764192" cy="796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0B2AD2-E4CB-3A24-4AB0-B5BA3961CC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57" t="8842" r="145" b="1494"/>
          <a:stretch>
            <a:fillRect/>
          </a:stretch>
        </p:blipFill>
        <p:spPr>
          <a:xfrm>
            <a:off x="8902510" y="-114987"/>
            <a:ext cx="3287910" cy="35481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F49D1A-12C5-20E3-0672-6729A85E859D}"/>
              </a:ext>
            </a:extLst>
          </p:cNvPr>
          <p:cNvSpPr txBox="1"/>
          <p:nvPr/>
        </p:nvSpPr>
        <p:spPr>
          <a:xfrm>
            <a:off x="701040" y="2199640"/>
            <a:ext cx="6969760" cy="8408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3E3E3D"/>
                </a:solidFill>
                <a:ea typeface="Calibri"/>
                <a:cs typeface="Calibri"/>
              </a:rPr>
              <a:t>Warunkiem odbioru sprawozdania przez Komisję jest dołączenie przez osobę studiującą:</a:t>
            </a:r>
            <a:endParaRPr lang="pl-PL" sz="1600" dirty="0">
              <a:solidFill>
                <a:srgbClr val="000000"/>
              </a:solidFill>
              <a:ea typeface="Calibri"/>
              <a:cs typeface="Calibri"/>
            </a:endParaRPr>
          </a:p>
          <a:p>
            <a:pPr>
              <a:lnSpc>
                <a:spcPts val="2100"/>
              </a:lnSpc>
            </a:pPr>
            <a:endParaRPr lang="pl-PL" sz="1600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4691E7-B9E8-FDA5-6B31-3FE6A0EAE3AE}"/>
              </a:ext>
            </a:extLst>
          </p:cNvPr>
          <p:cNvSpPr txBox="1"/>
          <p:nvPr/>
        </p:nvSpPr>
        <p:spPr>
          <a:xfrm>
            <a:off x="904240" y="2880360"/>
            <a:ext cx="6705600" cy="16414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Informacji o co najmniej jednym artykule opublikowanym lub wysłanym do druku </a:t>
            </a:r>
            <a:b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</a:b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w czasopiśmie naukowym znajdującym się w aktualnie obowiązujących wykazach </a:t>
            </a:r>
            <a:r>
              <a:rPr lang="pl-PL" sz="1400" b="1" dirty="0" err="1">
                <a:solidFill>
                  <a:srgbClr val="3E3E3D"/>
                </a:solidFill>
                <a:ea typeface="Calibri"/>
                <a:cs typeface="Calibri"/>
              </a:rPr>
              <a:t>MNiSW</a:t>
            </a: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 </a:t>
            </a:r>
            <a:r>
              <a:rPr lang="pl-PL" sz="1400" b="1" u="sng" dirty="0">
                <a:solidFill>
                  <a:srgbClr val="FF0000"/>
                </a:solidFill>
                <a:ea typeface="Calibri"/>
                <a:cs typeface="Calibri"/>
              </a:rPr>
              <a:t>lub</a:t>
            </a: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 w rozdziale monografii naukowej (z załączonym maszynopisem) </a:t>
            </a:r>
            <a:r>
              <a:rPr lang="pl-PL" sz="1400" b="1" u="sng" dirty="0">
                <a:solidFill>
                  <a:srgbClr val="FF0000"/>
                </a:solidFill>
                <a:ea typeface="Calibri"/>
                <a:cs typeface="Calibri"/>
              </a:rPr>
              <a:t>lub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285750" indent="-285750">
              <a:spcAft>
                <a:spcPts val="1000"/>
              </a:spcAft>
              <a:buFont typeface="Arial,Sans-Serif"/>
              <a:buChar char="•"/>
            </a:pPr>
            <a:r>
              <a:rPr lang="pl-PL" sz="1400" b="1" dirty="0">
                <a:solidFill>
                  <a:srgbClr val="3E3E3D"/>
                </a:solidFill>
                <a:ea typeface="Calibri"/>
                <a:cs typeface="Calibri"/>
              </a:rPr>
              <a:t>udokumentowanie udziału w konferencjach naukowych, na których wnioskodawca przedstawił wyniki badań finansowanych z przyznanych środków.</a:t>
            </a:r>
            <a:endParaRPr lang="en-US" sz="1400" dirty="0">
              <a:solidFill>
                <a:srgbClr val="000000"/>
              </a:solidFill>
              <a:ea typeface="Calibri"/>
              <a:cs typeface="Calibri"/>
            </a:endParaRPr>
          </a:p>
          <a:p>
            <a:pPr lvl="0">
              <a:spcAft>
                <a:spcPts val="1000"/>
              </a:spcAft>
            </a:pPr>
            <a:endParaRPr lang="pl-PL" sz="1400" b="1" dirty="0">
              <a:solidFill>
                <a:srgbClr val="3E3E3D"/>
              </a:solidFill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3A23B6-FD0B-65F1-FF78-44340A0472F1}"/>
              </a:ext>
            </a:extLst>
          </p:cNvPr>
          <p:cNvSpPr txBox="1"/>
          <p:nvPr/>
        </p:nvSpPr>
        <p:spPr>
          <a:xfrm>
            <a:off x="772160" y="4516120"/>
            <a:ext cx="762000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600" dirty="0">
                <a:solidFill>
                  <a:srgbClr val="3E3E3D"/>
                </a:solidFill>
                <a:latin typeface="Calibri"/>
                <a:ea typeface="Calibri"/>
                <a:cs typeface="Calibri"/>
              </a:rPr>
              <a:t>Nieprzyjęcie sprawozdania skutkuje </a:t>
            </a:r>
            <a:r>
              <a:rPr lang="pl-PL" sz="1600" b="1" dirty="0">
                <a:solidFill>
                  <a:srgbClr val="3E3E3D"/>
                </a:solidFill>
                <a:latin typeface="Calibri"/>
                <a:ea typeface="Calibri"/>
                <a:cs typeface="Calibri"/>
              </a:rPr>
              <a:t>utratą możliwości ubiegania się o finansowanie studenckiego grantu badawczego w kolejnym roku</a:t>
            </a:r>
            <a:r>
              <a:rPr lang="pl-PL" sz="1600" dirty="0">
                <a:solidFill>
                  <a:srgbClr val="3E3E3D"/>
                </a:solidFill>
                <a:latin typeface="Calibri"/>
                <a:ea typeface="Calibri"/>
                <a:cs typeface="Calibri"/>
              </a:rPr>
              <a:t>. Osoba studiująca ma obowiązek zwrócić niewydatkowane środki.</a:t>
            </a:r>
            <a:endParaRPr lang="en-US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endParaRPr lang="en-US" dirty="0"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4B224C-EE5C-CD18-8F3F-1862FF76A1E3}"/>
              </a:ext>
            </a:extLst>
          </p:cNvPr>
          <p:cNvSpPr txBox="1"/>
          <p:nvPr/>
        </p:nvSpPr>
        <p:spPr>
          <a:xfrm>
            <a:off x="9052560" y="3683000"/>
            <a:ext cx="292608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Uniwersytet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Łódzki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uruchamia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program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Studenckich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Grantów</a:t>
            </a:r>
            <a:r>
              <a:rPr lang="en-US" sz="1600" b="1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ea typeface="Calibri"/>
                <a:cs typeface="Calibri"/>
              </a:rPr>
              <a:t>Badawczych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3F376D-14CE-E8A1-B326-F95BF107D7C0}"/>
              </a:ext>
            </a:extLst>
          </p:cNvPr>
          <p:cNvSpPr txBox="1"/>
          <p:nvPr/>
        </p:nvSpPr>
        <p:spPr>
          <a:xfrm>
            <a:off x="9052560" y="4658360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Każda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osoba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studiująca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może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finansowanie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swoje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pomysły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badawcze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163B77-AA77-0546-6009-57983A201BDF}"/>
              </a:ext>
            </a:extLst>
          </p:cNvPr>
          <p:cNvSpPr txBox="1"/>
          <p:nvPr/>
        </p:nvSpPr>
        <p:spPr>
          <a:xfrm>
            <a:off x="9052560" y="5186679"/>
            <a:ext cx="308864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Aplikuj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jeśli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chcesz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otrzymać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b="1" dirty="0">
                <a:solidFill>
                  <a:schemeClr val="bg1"/>
                </a:solidFill>
                <a:ea typeface="Calibri"/>
                <a:cs typeface="Calibri"/>
              </a:rPr>
              <a:t>do 4.000 </a:t>
            </a:r>
            <a:r>
              <a:rPr lang="en-US" sz="1200" b="1" dirty="0" err="1">
                <a:solidFill>
                  <a:schemeClr val="bg1"/>
                </a:solidFill>
                <a:ea typeface="Calibri"/>
                <a:cs typeface="Calibri"/>
              </a:rPr>
              <a:t>zł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na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 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realizację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swoich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chemeClr val="bg1"/>
                </a:solidFill>
                <a:ea typeface="Calibri"/>
                <a:cs typeface="Calibri"/>
              </a:rPr>
              <a:t>badań</a:t>
            </a:r>
            <a:r>
              <a:rPr lang="en-US" sz="1200" dirty="0">
                <a:solidFill>
                  <a:schemeClr val="bg1"/>
                </a:solidFill>
                <a:ea typeface="Calibri"/>
                <a:cs typeface="Calibri"/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endParaRPr lang="en-US" sz="12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338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9" r="19106"/>
          <a:stretch/>
        </p:blipFill>
        <p:spPr>
          <a:xfrm>
            <a:off x="8832113" y="0"/>
            <a:ext cx="3359888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26" r="11111" b="5959"/>
          <a:stretch/>
        </p:blipFill>
        <p:spPr>
          <a:xfrm rot="16200000" flipV="1">
            <a:off x="7198057" y="1877702"/>
            <a:ext cx="6871647" cy="3116240"/>
          </a:xfrm>
          <a:prstGeom prst="rect">
            <a:avLst/>
          </a:prstGeom>
        </p:spPr>
      </p:pic>
      <p:pic>
        <p:nvPicPr>
          <p:cNvPr id="4" name="Grafik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29507" y="381067"/>
            <a:ext cx="764192" cy="796033"/>
          </a:xfrm>
          <a:prstGeom prst="rect">
            <a:avLst/>
          </a:prstGeom>
        </p:spPr>
      </p:pic>
      <p:sp>
        <p:nvSpPr>
          <p:cNvPr id="38" name="Dowolny kształt: kształt 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24680" y="-2"/>
            <a:ext cx="9386221" cy="6858000"/>
          </a:xfrm>
          <a:custGeom>
            <a:avLst/>
            <a:gdLst>
              <a:gd name="connsiteX0" fmla="*/ 0 w 9712287"/>
              <a:gd name="connsiteY0" fmla="*/ 0 h 6858000"/>
              <a:gd name="connsiteX1" fmla="*/ 6216502 w 9712287"/>
              <a:gd name="connsiteY1" fmla="*/ 0 h 6858000"/>
              <a:gd name="connsiteX2" fmla="*/ 9712287 w 9712287"/>
              <a:gd name="connsiteY2" fmla="*/ 0 h 6858000"/>
              <a:gd name="connsiteX3" fmla="*/ 9661604 w 9712287"/>
              <a:gd name="connsiteY3" fmla="*/ 15733 h 6858000"/>
              <a:gd name="connsiteX4" fmla="*/ 9484240 w 9712287"/>
              <a:gd name="connsiteY4" fmla="*/ 283312 h 6858000"/>
              <a:gd name="connsiteX5" fmla="*/ 9484240 w 9712287"/>
              <a:gd name="connsiteY5" fmla="*/ 563312 h 6858000"/>
              <a:gd name="connsiteX6" fmla="*/ 9484241 w 9712287"/>
              <a:gd name="connsiteY6" fmla="*/ 563317 h 6858000"/>
              <a:gd name="connsiteX7" fmla="*/ 9484241 w 9712287"/>
              <a:gd name="connsiteY7" fmla="*/ 6167118 h 6858000"/>
              <a:gd name="connsiteX8" fmla="*/ 9484241 w 9712287"/>
              <a:gd name="connsiteY8" fmla="*/ 6457506 h 6858000"/>
              <a:gd name="connsiteX9" fmla="*/ 9484241 w 9712287"/>
              <a:gd name="connsiteY9" fmla="*/ 6688088 h 6858000"/>
              <a:gd name="connsiteX10" fmla="*/ 9314329 w 9712287"/>
              <a:gd name="connsiteY10" fmla="*/ 6858000 h 6858000"/>
              <a:gd name="connsiteX11" fmla="*/ 9085940 w 9712287"/>
              <a:gd name="connsiteY11" fmla="*/ 6858000 h 6858000"/>
              <a:gd name="connsiteX12" fmla="*/ 5974012 w 9712287"/>
              <a:gd name="connsiteY12" fmla="*/ 6858000 h 6858000"/>
              <a:gd name="connsiteX13" fmla="*/ 0 w 9712287"/>
              <a:gd name="connsiteY1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12287" h="6858000">
                <a:moveTo>
                  <a:pt x="0" y="0"/>
                </a:moveTo>
                <a:lnTo>
                  <a:pt x="6216502" y="0"/>
                </a:lnTo>
                <a:lnTo>
                  <a:pt x="9712287" y="0"/>
                </a:lnTo>
                <a:lnTo>
                  <a:pt x="9661604" y="15733"/>
                </a:lnTo>
                <a:cubicBezTo>
                  <a:pt x="9557375" y="59818"/>
                  <a:pt x="9484240" y="163025"/>
                  <a:pt x="9484240" y="283312"/>
                </a:cubicBezTo>
                <a:lnTo>
                  <a:pt x="9484240" y="563312"/>
                </a:lnTo>
                <a:lnTo>
                  <a:pt x="9484241" y="563317"/>
                </a:lnTo>
                <a:lnTo>
                  <a:pt x="9484241" y="6167118"/>
                </a:lnTo>
                <a:lnTo>
                  <a:pt x="9484241" y="6457506"/>
                </a:lnTo>
                <a:lnTo>
                  <a:pt x="9484241" y="6688088"/>
                </a:lnTo>
                <a:cubicBezTo>
                  <a:pt x="9484241" y="6781928"/>
                  <a:pt x="9408169" y="6858000"/>
                  <a:pt x="9314329" y="6858000"/>
                </a:cubicBezTo>
                <a:lnTo>
                  <a:pt x="9085940" y="6858000"/>
                </a:lnTo>
                <a:lnTo>
                  <a:pt x="597401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B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Grafika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1550" y="5852668"/>
            <a:ext cx="1607231" cy="509161"/>
          </a:xfrm>
          <a:prstGeom prst="rect">
            <a:avLst/>
          </a:prstGeom>
        </p:spPr>
      </p:pic>
      <p:sp>
        <p:nvSpPr>
          <p:cNvPr id="10" name="Tytuł 9"/>
          <p:cNvSpPr txBox="1">
            <a:spLocks noGrp="1"/>
          </p:cNvSpPr>
          <p:nvPr>
            <p:ph type="title" idx="4294967295"/>
          </p:nvPr>
        </p:nvSpPr>
        <p:spPr>
          <a:xfrm>
            <a:off x="657214" y="1628459"/>
            <a:ext cx="6342676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Kontakt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Studenckie Granty Badawcze</a:t>
            </a:r>
          </a:p>
        </p:txBody>
      </p:sp>
      <p:sp>
        <p:nvSpPr>
          <p:cNvPr id="39" name="pole tekstowe 38"/>
          <p:cNvSpPr txBox="1"/>
          <p:nvPr/>
        </p:nvSpPr>
        <p:spPr>
          <a:xfrm>
            <a:off x="696783" y="4149080"/>
            <a:ext cx="4103073" cy="15674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ts val="2100"/>
              </a:lnSpc>
            </a:pPr>
            <a:r>
              <a:rPr lang="pl-PL" sz="1600" b="1" dirty="0">
                <a:solidFill>
                  <a:schemeClr val="bg1"/>
                </a:solidFill>
              </a:rPr>
              <a:t>Joanna </a:t>
            </a:r>
            <a:r>
              <a:rPr lang="pl-PL" sz="1600" b="1" dirty="0" err="1">
                <a:solidFill>
                  <a:schemeClr val="bg1"/>
                </a:solidFill>
              </a:rPr>
              <a:t>Blomberg</a:t>
            </a:r>
            <a:r>
              <a:rPr lang="pl-PL" sz="1600" b="1" dirty="0">
                <a:solidFill>
                  <a:schemeClr val="bg1"/>
                </a:solidFill>
              </a:rPr>
              <a:t>-Wiaderna</a:t>
            </a:r>
            <a:r>
              <a:rPr lang="pl-PL" sz="1600" b="1" dirty="0"/>
              <a:t> </a:t>
            </a:r>
            <a:br>
              <a:rPr lang="pl-PL" sz="1600" b="1" dirty="0"/>
            </a:br>
            <a:r>
              <a:rPr lang="pl-PL" sz="1600" b="1" dirty="0">
                <a:solidFill>
                  <a:schemeClr val="bg1"/>
                </a:solidFill>
              </a:rPr>
              <a:t>Dyrektor Centrum Kształcenia i Spraw Osób Studiujących</a:t>
            </a:r>
            <a:endParaRPr lang="en-US" dirty="0">
              <a:solidFill>
                <a:schemeClr val="bg1"/>
              </a:solidFill>
              <a:ea typeface="Calibri"/>
              <a:cs typeface="Calibri"/>
            </a:endParaRPr>
          </a:p>
          <a:p>
            <a:pPr>
              <a:lnSpc>
                <a:spcPts val="2100"/>
              </a:lnSpc>
            </a:pPr>
            <a:r>
              <a:rPr lang="pl-PL" sz="1600" b="1" dirty="0">
                <a:solidFill>
                  <a:schemeClr val="bg1"/>
                </a:solidFill>
              </a:rPr>
              <a:t>joanna.blomberg@uni.lodz.pl</a:t>
            </a:r>
            <a:endParaRPr lang="pl-PL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2" name="pole tekstow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871864" y="4149080"/>
            <a:ext cx="4141173" cy="12816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2100"/>
              </a:lnSpc>
            </a:pP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695400" y="2955075"/>
            <a:ext cx="3528392" cy="11940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ts val="2100"/>
              </a:lnSpc>
            </a:pPr>
            <a:r>
              <a:rPr lang="pl-PL" b="1" dirty="0">
                <a:solidFill>
                  <a:schemeClr val="bg1"/>
                </a:solidFill>
              </a:rPr>
              <a:t>Magdalena Lasota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b="1" dirty="0">
                <a:solidFill>
                  <a:schemeClr val="bg1"/>
                </a:solidFill>
              </a:rPr>
              <a:t>Koordynatorka Projektu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ts val="2100"/>
              </a:lnSpc>
            </a:pPr>
            <a:r>
              <a:rPr lang="pl-PL" b="1" dirty="0">
                <a:solidFill>
                  <a:schemeClr val="bg1"/>
                </a:solidFill>
              </a:rPr>
              <a:t>studenckiegranty2018@uni.lodz.pl</a:t>
            </a:r>
          </a:p>
        </p:txBody>
      </p:sp>
    </p:spTree>
    <p:extLst>
      <p:ext uri="{BB962C8B-B14F-4D97-AF65-F5344CB8AC3E}">
        <p14:creationId xmlns:p14="http://schemas.microsoft.com/office/powerpoint/2010/main" val="363281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9f42b47-0c9c-4f6b-ba0f-07cce9d01564" xsi:nil="true"/>
    <lcf76f155ced4ddcb4097134ff3c332f xmlns="417c843a-9998-4231-b94b-f195fe7828e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1B71B21DD66940A28A252302D2E97B" ma:contentTypeVersion="12" ma:contentTypeDescription="Utwórz nowy dokument." ma:contentTypeScope="" ma:versionID="24ec9fff34b8d6bd7b27e653e93694ea">
  <xsd:schema xmlns:xsd="http://www.w3.org/2001/XMLSchema" xmlns:xs="http://www.w3.org/2001/XMLSchema" xmlns:p="http://schemas.microsoft.com/office/2006/metadata/properties" xmlns:ns2="417c843a-9998-4231-b94b-f195fe7828e4" xmlns:ns3="99f42b47-0c9c-4f6b-ba0f-07cce9d01564" targetNamespace="http://schemas.microsoft.com/office/2006/metadata/properties" ma:root="true" ma:fieldsID="65ca3d764025fcbd398946c5bd674f7f" ns2:_="" ns3:_="">
    <xsd:import namespace="417c843a-9998-4231-b94b-f195fe7828e4"/>
    <xsd:import namespace="99f42b47-0c9c-4f6b-ba0f-07cce9d015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c843a-9998-4231-b94b-f195fe7828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e202bf10-4f99-490d-b6a4-1cff37ab84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f42b47-0c9c-4f6b-ba0f-07cce9d0156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857732b-1a6d-4e3c-a205-92daffb9b101}" ma:internalName="TaxCatchAll" ma:showField="CatchAllData" ma:web="99f42b47-0c9c-4f6b-ba0f-07cce9d0156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6104B5-E1D7-451F-8C3E-1D0C7A68F4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2B6409-40EE-43C1-8475-C5974BE83077}">
  <ds:schemaRefs>
    <ds:schemaRef ds:uri="http://schemas.microsoft.com/office/2006/metadata/properties"/>
    <ds:schemaRef ds:uri="http://schemas.microsoft.com/office/infopath/2007/PartnerControls"/>
    <ds:schemaRef ds:uri="99f42b47-0c9c-4f6b-ba0f-07cce9d01564"/>
    <ds:schemaRef ds:uri="417c843a-9998-4231-b94b-f195fe7828e4"/>
  </ds:schemaRefs>
</ds:datastoreItem>
</file>

<file path=customXml/itemProps3.xml><?xml version="1.0" encoding="utf-8"?>
<ds:datastoreItem xmlns:ds="http://schemas.openxmlformats.org/officeDocument/2006/customXml" ds:itemID="{DF5E3CEB-65A8-49F8-8DFF-D22C14CA9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7c843a-9998-4231-b94b-f195fe7828e4"/>
    <ds:schemaRef ds:uri="99f42b47-0c9c-4f6b-ba0f-07cce9d0156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1078</Words>
  <Application>Microsoft Office PowerPoint</Application>
  <PresentationFormat>Panoramiczny</PresentationFormat>
  <Paragraphs>110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Motyw pakietu Office</vt:lpstr>
      <vt:lpstr>Studenckie  Granty Badawcze</vt:lpstr>
      <vt:lpstr>01. Cele programu 02. Szkolenia 03. Uczestnicy programu 04. Wymagane dokumenty 05. Cele i sposób finansowania 06. Kwalifikacja wniosków do finansowania 07. Ocena formalna, merytoryczna oraz prezentacja ustna 08. Rozliczenie i odbiór sprawozdań</vt:lpstr>
      <vt:lpstr>Cele programu</vt:lpstr>
      <vt:lpstr>Szkolenia  </vt:lpstr>
      <vt:lpstr>Uczestnicy programu</vt:lpstr>
      <vt:lpstr>Wymagane dokumenty  </vt:lpstr>
      <vt:lpstr>Cele finansowania  </vt:lpstr>
      <vt:lpstr>Sposób finansowania  </vt:lpstr>
      <vt:lpstr>Kwalifikacja wniosków  do finansowania   </vt:lpstr>
      <vt:lpstr>Ocena formalna   </vt:lpstr>
      <vt:lpstr>Ocena merytoryczna   </vt:lpstr>
      <vt:lpstr>Ocena wniosków   </vt:lpstr>
      <vt:lpstr>Recenzja wniosków </vt:lpstr>
      <vt:lpstr>Lista rankingowa </vt:lpstr>
      <vt:lpstr>Prezentacja ustna </vt:lpstr>
      <vt:lpstr>Rozliczenie grantu </vt:lpstr>
      <vt:lpstr>Odbiór sprawozdań </vt:lpstr>
      <vt:lpstr>Kontakt Studenckie Granty Badawcze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SGB prezentacja szkoleniowa</dc:title>
  <dc:creator>Mateusz Grabowski</dc:creator>
  <cp:lastModifiedBy>Mateusz Grabowski</cp:lastModifiedBy>
  <cp:revision>667</cp:revision>
  <dcterms:created xsi:type="dcterms:W3CDTF">2017-01-11T10:24:22Z</dcterms:created>
  <dcterms:modified xsi:type="dcterms:W3CDTF">2026-09-24T10:17:54Z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0x010100681B71B21DD66940A28A252302D2E97B</vt:lpwstr>
  </property>
  <property fmtid="{D5CDD505-2E9C-101B-9397-08002B2CF9AE}" pid="3" name="MediaServiceImageTags">
    <vt:lpwstr/>
  </property>
</Properties>
</file>